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6" r:id="rId6"/>
    <p:sldId id="267" r:id="rId7"/>
    <p:sldId id="265" r:id="rId8"/>
    <p:sldId id="261" r:id="rId9"/>
    <p:sldId id="269" r:id="rId10"/>
    <p:sldId id="272" r:id="rId11"/>
    <p:sldId id="273" r:id="rId12"/>
    <p:sldId id="274" r:id="rId13"/>
    <p:sldId id="275" r:id="rId14"/>
    <p:sldId id="276" r:id="rId15"/>
    <p:sldId id="277" r:id="rId16"/>
    <p:sldId id="279" r:id="rId17"/>
    <p:sldId id="280" r:id="rId18"/>
    <p:sldId id="281" r:id="rId19"/>
    <p:sldId id="282" r:id="rId20"/>
    <p:sldId id="270" r:id="rId21"/>
    <p:sldId id="271" r:id="rId22"/>
    <p:sldId id="268" r:id="rId23"/>
    <p:sldId id="262" r:id="rId24"/>
    <p:sldId id="263"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dirty="0"/>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dirty="0"/>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dirty="0"/>
          </a:p>
        </p:txBody>
      </p:sp>
    </p:spTree>
    <p:extLst>
      <p:ext uri="{BB962C8B-B14F-4D97-AF65-F5344CB8AC3E}">
        <p14:creationId xmlns:p14="http://schemas.microsoft.com/office/powerpoint/2010/main" val="319716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dirty="0"/>
          </a:p>
        </p:txBody>
      </p:sp>
    </p:spTree>
    <p:extLst>
      <p:ext uri="{BB962C8B-B14F-4D97-AF65-F5344CB8AC3E}">
        <p14:creationId xmlns:p14="http://schemas.microsoft.com/office/powerpoint/2010/main" val="181067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dirty="0"/>
          </a:p>
        </p:txBody>
      </p:sp>
    </p:spTree>
    <p:extLst>
      <p:ext uri="{BB962C8B-B14F-4D97-AF65-F5344CB8AC3E}">
        <p14:creationId xmlns:p14="http://schemas.microsoft.com/office/powerpoint/2010/main" val="192434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dirty="0"/>
          </a:p>
        </p:txBody>
      </p:sp>
    </p:spTree>
    <p:extLst>
      <p:ext uri="{BB962C8B-B14F-4D97-AF65-F5344CB8AC3E}">
        <p14:creationId xmlns:p14="http://schemas.microsoft.com/office/powerpoint/2010/main" val="265615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dirty="0"/>
          </a:p>
        </p:txBody>
      </p:sp>
    </p:spTree>
    <p:extLst>
      <p:ext uri="{BB962C8B-B14F-4D97-AF65-F5344CB8AC3E}">
        <p14:creationId xmlns:p14="http://schemas.microsoft.com/office/powerpoint/2010/main" val="3376741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dirty="0"/>
          </a:p>
        </p:txBody>
      </p:sp>
    </p:spTree>
    <p:extLst>
      <p:ext uri="{BB962C8B-B14F-4D97-AF65-F5344CB8AC3E}">
        <p14:creationId xmlns:p14="http://schemas.microsoft.com/office/powerpoint/2010/main" val="1443417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dirty="0"/>
          </a:p>
        </p:txBody>
      </p:sp>
    </p:spTree>
    <p:extLst>
      <p:ext uri="{BB962C8B-B14F-4D97-AF65-F5344CB8AC3E}">
        <p14:creationId xmlns:p14="http://schemas.microsoft.com/office/powerpoint/2010/main" val="945765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dirty="0"/>
          </a:p>
        </p:txBody>
      </p:sp>
    </p:spTree>
    <p:extLst>
      <p:ext uri="{BB962C8B-B14F-4D97-AF65-F5344CB8AC3E}">
        <p14:creationId xmlns:p14="http://schemas.microsoft.com/office/powerpoint/2010/main" val="302839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dirty="0"/>
          </a:p>
        </p:txBody>
      </p:sp>
    </p:spTree>
    <p:extLst>
      <p:ext uri="{BB962C8B-B14F-4D97-AF65-F5344CB8AC3E}">
        <p14:creationId xmlns:p14="http://schemas.microsoft.com/office/powerpoint/2010/main" val="369324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dirty="0"/>
          </a:p>
        </p:txBody>
      </p:sp>
    </p:spTree>
    <p:extLst>
      <p:ext uri="{BB962C8B-B14F-4D97-AF65-F5344CB8AC3E}">
        <p14:creationId xmlns:p14="http://schemas.microsoft.com/office/powerpoint/2010/main" val="265061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dirty="0"/>
          </a:p>
        </p:txBody>
      </p:sp>
    </p:spTree>
    <p:extLst>
      <p:ext uri="{BB962C8B-B14F-4D97-AF65-F5344CB8AC3E}">
        <p14:creationId xmlns:p14="http://schemas.microsoft.com/office/powerpoint/2010/main"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20</a:t>
            </a:fld>
            <a:endParaRPr lang="en-US" dirty="0"/>
          </a:p>
        </p:txBody>
      </p:sp>
    </p:spTree>
    <p:extLst>
      <p:ext uri="{BB962C8B-B14F-4D97-AF65-F5344CB8AC3E}">
        <p14:creationId xmlns:p14="http://schemas.microsoft.com/office/powerpoint/2010/main" val="1547548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21</a:t>
            </a:fld>
            <a:endParaRPr lang="en-US" dirty="0"/>
          </a:p>
        </p:txBody>
      </p:sp>
    </p:spTree>
    <p:extLst>
      <p:ext uri="{BB962C8B-B14F-4D97-AF65-F5344CB8AC3E}">
        <p14:creationId xmlns:p14="http://schemas.microsoft.com/office/powerpoint/2010/main" val="6122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22</a:t>
            </a:fld>
            <a:endParaRPr lang="en-US" dirty="0"/>
          </a:p>
        </p:txBody>
      </p:sp>
    </p:spTree>
    <p:extLst>
      <p:ext uri="{BB962C8B-B14F-4D97-AF65-F5344CB8AC3E}">
        <p14:creationId xmlns:p14="http://schemas.microsoft.com/office/powerpoint/2010/main" val="35055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23</a:t>
            </a:fld>
            <a:endParaRPr lang="en-US" dirty="0"/>
          </a:p>
        </p:txBody>
      </p:sp>
    </p:spTree>
    <p:extLst>
      <p:ext uri="{BB962C8B-B14F-4D97-AF65-F5344CB8AC3E}">
        <p14:creationId xmlns:p14="http://schemas.microsoft.com/office/powerpoint/2010/main" val="1402657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24</a:t>
            </a:fld>
            <a:endParaRPr lang="en-US" dirty="0"/>
          </a:p>
        </p:txBody>
      </p:sp>
    </p:spTree>
    <p:extLst>
      <p:ext uri="{BB962C8B-B14F-4D97-AF65-F5344CB8AC3E}">
        <p14:creationId xmlns:p14="http://schemas.microsoft.com/office/powerpoint/2010/main" val="220834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25</a:t>
            </a:fld>
            <a:endParaRPr lang="en-US" dirty="0"/>
          </a:p>
        </p:txBody>
      </p:sp>
    </p:spTree>
    <p:extLst>
      <p:ext uri="{BB962C8B-B14F-4D97-AF65-F5344CB8AC3E}">
        <p14:creationId xmlns:p14="http://schemas.microsoft.com/office/powerpoint/2010/main" val="82627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dirty="0"/>
          </a:p>
        </p:txBody>
      </p:sp>
    </p:spTree>
    <p:extLst>
      <p:ext uri="{BB962C8B-B14F-4D97-AF65-F5344CB8AC3E}">
        <p14:creationId xmlns:p14="http://schemas.microsoft.com/office/powerpoint/2010/main" val="124226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dirty="0"/>
          </a:p>
        </p:txBody>
      </p:sp>
    </p:spTree>
    <p:extLst>
      <p:ext uri="{BB962C8B-B14F-4D97-AF65-F5344CB8AC3E}">
        <p14:creationId xmlns:p14="http://schemas.microsoft.com/office/powerpoint/2010/main" val="146709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dirty="0"/>
          </a:p>
        </p:txBody>
      </p:sp>
    </p:spTree>
    <p:extLst>
      <p:ext uri="{BB962C8B-B14F-4D97-AF65-F5344CB8AC3E}">
        <p14:creationId xmlns:p14="http://schemas.microsoft.com/office/powerpoint/2010/main" val="258418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dirty="0"/>
          </a:p>
        </p:txBody>
      </p:sp>
    </p:spTree>
    <p:extLst>
      <p:ext uri="{BB962C8B-B14F-4D97-AF65-F5344CB8AC3E}">
        <p14:creationId xmlns:p14="http://schemas.microsoft.com/office/powerpoint/2010/main" val="371940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dirty="0"/>
          </a:p>
        </p:txBody>
      </p:sp>
    </p:spTree>
    <p:extLst>
      <p:ext uri="{BB962C8B-B14F-4D97-AF65-F5344CB8AC3E}">
        <p14:creationId xmlns:p14="http://schemas.microsoft.com/office/powerpoint/2010/main" val="347205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dirty="0"/>
          </a:p>
        </p:txBody>
      </p:sp>
    </p:spTree>
    <p:extLst>
      <p:ext uri="{BB962C8B-B14F-4D97-AF65-F5344CB8AC3E}">
        <p14:creationId xmlns:p14="http://schemas.microsoft.com/office/powerpoint/2010/main" val="8879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20.xml"/><Relationship Id="rId7"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21.xml"/><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en-US" b="1" dirty="0">
                <a:solidFill>
                  <a:schemeClr val="tx1"/>
                </a:solidFill>
                <a:latin typeface="Calibri Light" panose="020F0302020204030204" pitchFamily="34" charset="0"/>
                <a:ea typeface="Calibri" panose="020F0502020204030204" pitchFamily="34" charset="0"/>
              </a:rPr>
              <a:t>Identification of issues related to WRM in Montenegro</a:t>
            </a:r>
            <a:endParaRPr lang="bs-Latn-BA" b="1" dirty="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Goran Sekulić</a:t>
            </a:r>
          </a:p>
          <a:p>
            <a:r>
              <a:rPr lang="sr-Latn-BA" sz="1800" dirty="0" smtClean="0">
                <a:solidFill>
                  <a:schemeClr val="accent1">
                    <a:lumMod val="75000"/>
                  </a:schemeClr>
                </a:solidFill>
                <a:latin typeface="Calibri Light" pitchFamily="34" charset="0"/>
                <a:cs typeface="Calibri Light" pitchFamily="34" charset="0"/>
              </a:rPr>
              <a:t>University of Montenegro , Faculty of Civil Engineering </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Vienna </a:t>
            </a:r>
            <a:r>
              <a:rPr lang="sr-Latn-BA" sz="1800" dirty="0">
                <a:solidFill>
                  <a:schemeClr val="accent1">
                    <a:lumMod val="75000"/>
                  </a:schemeClr>
                </a:solidFill>
                <a:latin typeface="Calibri Light" pitchFamily="34" charset="0"/>
                <a:cs typeface="Calibri Light" pitchFamily="34" charset="0"/>
              </a:rPr>
              <a:t>/ 8th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2133600" y="5119064"/>
            <a:ext cx="76101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BD4"/>
                </a:solidFill>
                <a:latin typeface="Calibri" panose="020F0502020204030204" pitchFamily="34" charset="0"/>
              </a:rPr>
              <a:t>Main national instruments for water resources </a:t>
            </a:r>
            <a:r>
              <a:rPr lang="en-GB" b="1" dirty="0" smtClean="0">
                <a:solidFill>
                  <a:srgbClr val="5B9BD4"/>
                </a:solidFill>
                <a:latin typeface="Calibri" panose="020F0502020204030204" pitchFamily="34" charset="0"/>
              </a:rPr>
              <a:t>management</a:t>
            </a:r>
            <a:endParaRPr lang="en-GB" dirty="0">
              <a:solidFill>
                <a:srgbClr val="000000"/>
              </a:solidFill>
              <a:latin typeface="Calibri" panose="020F0502020204030204" pitchFamily="34" charset="0"/>
            </a:endParaRPr>
          </a:p>
        </p:txBody>
      </p:sp>
      <p:pic>
        <p:nvPicPr>
          <p:cNvPr id="3" name="Picture 2"/>
          <p:cNvPicPr>
            <a:picLocks noChangeAspect="1"/>
          </p:cNvPicPr>
          <p:nvPr/>
        </p:nvPicPr>
        <p:blipFill>
          <a:blip r:embed="rId6"/>
          <a:stretch>
            <a:fillRect/>
          </a:stretch>
        </p:blipFill>
        <p:spPr>
          <a:xfrm>
            <a:off x="2285779" y="929237"/>
            <a:ext cx="6400800" cy="4934511"/>
          </a:xfrm>
          <a:prstGeom prst="rect">
            <a:avLst/>
          </a:prstGeom>
        </p:spPr>
      </p:pic>
      <p:sp>
        <p:nvSpPr>
          <p:cNvPr id="5" name="Rectangle 4"/>
          <p:cNvSpPr/>
          <p:nvPr/>
        </p:nvSpPr>
        <p:spPr>
          <a:xfrm>
            <a:off x="2608717" y="517135"/>
            <a:ext cx="4607864" cy="369332"/>
          </a:xfrm>
          <a:prstGeom prst="rect">
            <a:avLst/>
          </a:prstGeom>
        </p:spPr>
        <p:txBody>
          <a:bodyPr wrap="none">
            <a:spAutoFit/>
          </a:bodyPr>
          <a:lstStyle/>
          <a:p>
            <a:r>
              <a:rPr lang="en-GB" dirty="0"/>
              <a:t>Policy, Strategic Planning and Legal Framework </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9" y="3962400"/>
            <a:ext cx="2480707" cy="1860530"/>
          </a:xfrm>
          <a:prstGeom prst="rect">
            <a:avLst/>
          </a:prstGeom>
        </p:spPr>
      </p:pic>
    </p:spTree>
    <p:extLst>
      <p:ext uri="{BB962C8B-B14F-4D97-AF65-F5344CB8AC3E}">
        <p14:creationId xmlns:p14="http://schemas.microsoft.com/office/powerpoint/2010/main" val="2417348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2811493" y="5119064"/>
            <a:ext cx="76101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CD6"/>
                </a:solidFill>
                <a:latin typeface="Calibri,Bold"/>
              </a:rPr>
              <a:t>Capacity building for water resources </a:t>
            </a:r>
            <a:r>
              <a:rPr lang="en-GB" b="1" dirty="0" smtClean="0">
                <a:solidFill>
                  <a:srgbClr val="5B9CD6"/>
                </a:solidFill>
                <a:latin typeface="Calibri,Bold"/>
              </a:rPr>
              <a:t>management</a:t>
            </a:r>
            <a:endParaRPr lang="en-GB" dirty="0">
              <a:solidFill>
                <a:srgbClr val="000000"/>
              </a:solidFill>
              <a:latin typeface="Calibri" panose="020F0502020204030204" pitchFamily="34" charset="0"/>
            </a:endParaRPr>
          </a:p>
        </p:txBody>
      </p:sp>
      <p:pic>
        <p:nvPicPr>
          <p:cNvPr id="5" name="Picture 4"/>
          <p:cNvPicPr>
            <a:picLocks noChangeAspect="1"/>
          </p:cNvPicPr>
          <p:nvPr/>
        </p:nvPicPr>
        <p:blipFill>
          <a:blip r:embed="rId6"/>
          <a:stretch>
            <a:fillRect/>
          </a:stretch>
        </p:blipFill>
        <p:spPr>
          <a:xfrm>
            <a:off x="3048000" y="741678"/>
            <a:ext cx="5660168" cy="5077129"/>
          </a:xfrm>
          <a:prstGeom prst="rect">
            <a:avLst/>
          </a:prstGeom>
        </p:spPr>
      </p:pic>
      <p:sp>
        <p:nvSpPr>
          <p:cNvPr id="3" name="Rectangle 2"/>
          <p:cNvSpPr/>
          <p:nvPr/>
        </p:nvSpPr>
        <p:spPr>
          <a:xfrm>
            <a:off x="2811493" y="349600"/>
            <a:ext cx="4161780" cy="369332"/>
          </a:xfrm>
          <a:prstGeom prst="rect">
            <a:avLst/>
          </a:prstGeom>
        </p:spPr>
        <p:txBody>
          <a:bodyPr wrap="none">
            <a:spAutoFit/>
          </a:bodyPr>
          <a:lstStyle/>
          <a:p>
            <a:r>
              <a:rPr lang="en-GB" dirty="0"/>
              <a:t>Governance and Institutional Frameworks </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9" y="2582343"/>
            <a:ext cx="2978221" cy="2405116"/>
          </a:xfrm>
          <a:prstGeom prst="rect">
            <a:avLst/>
          </a:prstGeom>
        </p:spPr>
      </p:pic>
    </p:spTree>
    <p:extLst>
      <p:ext uri="{BB962C8B-B14F-4D97-AF65-F5344CB8AC3E}">
        <p14:creationId xmlns:p14="http://schemas.microsoft.com/office/powerpoint/2010/main" val="350174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167701" y="625887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2743200" y="5283163"/>
            <a:ext cx="76101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CD6"/>
                </a:solidFill>
                <a:latin typeface="Calibri,Bold"/>
              </a:rPr>
              <a:t>Monitoring and information </a:t>
            </a:r>
            <a:r>
              <a:rPr lang="en-GB" b="1" dirty="0" smtClean="0">
                <a:solidFill>
                  <a:srgbClr val="5B9CD6"/>
                </a:solidFill>
                <a:latin typeface="Calibri,Bold"/>
              </a:rPr>
              <a:t>management</a:t>
            </a:r>
            <a:endParaRPr lang="en-GB" dirty="0">
              <a:solidFill>
                <a:srgbClr val="000000"/>
              </a:solidFill>
              <a:latin typeface="Calibri" panose="020F0502020204030204" pitchFamily="34" charset="0"/>
            </a:endParaRPr>
          </a:p>
        </p:txBody>
      </p:sp>
      <p:pic>
        <p:nvPicPr>
          <p:cNvPr id="3" name="Picture 2"/>
          <p:cNvPicPr>
            <a:picLocks noChangeAspect="1"/>
          </p:cNvPicPr>
          <p:nvPr/>
        </p:nvPicPr>
        <p:blipFill>
          <a:blip r:embed="rId6"/>
          <a:stretch>
            <a:fillRect/>
          </a:stretch>
        </p:blipFill>
        <p:spPr>
          <a:xfrm>
            <a:off x="2895600" y="592214"/>
            <a:ext cx="5715000" cy="5390191"/>
          </a:xfrm>
          <a:prstGeom prst="rect">
            <a:avLst/>
          </a:prstGeom>
        </p:spPr>
      </p:pic>
      <p:sp>
        <p:nvSpPr>
          <p:cNvPr id="5" name="Rectangle 4"/>
          <p:cNvSpPr/>
          <p:nvPr/>
        </p:nvSpPr>
        <p:spPr>
          <a:xfrm>
            <a:off x="3581191" y="261124"/>
            <a:ext cx="2681440" cy="369332"/>
          </a:xfrm>
          <a:prstGeom prst="rect">
            <a:avLst/>
          </a:prstGeom>
        </p:spPr>
        <p:txBody>
          <a:bodyPr wrap="none">
            <a:spAutoFit/>
          </a:bodyPr>
          <a:lstStyle/>
          <a:p>
            <a:r>
              <a:rPr lang="en-GB" dirty="0"/>
              <a:t>Management Instruments </a:t>
            </a: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2678" b="13580"/>
          <a:stretch/>
        </p:blipFill>
        <p:spPr bwMode="auto">
          <a:xfrm>
            <a:off x="44127" y="2057399"/>
            <a:ext cx="2808106" cy="386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300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2024207" y="5241741"/>
            <a:ext cx="81435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CD6"/>
                </a:solidFill>
                <a:latin typeface="Calibri,Bold"/>
              </a:rPr>
              <a:t>Investment plans and programs for different water </a:t>
            </a:r>
            <a:r>
              <a:rPr lang="en-GB" b="1" dirty="0" smtClean="0">
                <a:solidFill>
                  <a:srgbClr val="5B9CD6"/>
                </a:solidFill>
                <a:latin typeface="Calibri,Bold"/>
              </a:rPr>
              <a:t>sectors</a:t>
            </a:r>
            <a:endParaRPr lang="en-GB" dirty="0">
              <a:solidFill>
                <a:srgbClr val="000000"/>
              </a:solidFill>
              <a:latin typeface="Calibri" panose="020F0502020204030204" pitchFamily="34" charset="0"/>
            </a:endParaRPr>
          </a:p>
        </p:txBody>
      </p:sp>
      <p:pic>
        <p:nvPicPr>
          <p:cNvPr id="5" name="Picture 4"/>
          <p:cNvPicPr>
            <a:picLocks noChangeAspect="1"/>
          </p:cNvPicPr>
          <p:nvPr/>
        </p:nvPicPr>
        <p:blipFill>
          <a:blip r:embed="rId6"/>
          <a:stretch>
            <a:fillRect/>
          </a:stretch>
        </p:blipFill>
        <p:spPr>
          <a:xfrm>
            <a:off x="2895600" y="659520"/>
            <a:ext cx="5811226" cy="5297435"/>
          </a:xfrm>
          <a:prstGeom prst="rect">
            <a:avLst/>
          </a:prstGeom>
        </p:spPr>
      </p:pic>
      <p:sp>
        <p:nvSpPr>
          <p:cNvPr id="3" name="Rectangle 2"/>
          <p:cNvSpPr/>
          <p:nvPr/>
        </p:nvSpPr>
        <p:spPr>
          <a:xfrm>
            <a:off x="3080948" y="290188"/>
            <a:ext cx="4202241" cy="369332"/>
          </a:xfrm>
          <a:prstGeom prst="rect">
            <a:avLst/>
          </a:prstGeom>
        </p:spPr>
        <p:txBody>
          <a:bodyPr wrap="none">
            <a:spAutoFit/>
          </a:bodyPr>
          <a:lstStyle/>
          <a:p>
            <a:r>
              <a:rPr lang="en-GB" dirty="0"/>
              <a:t>Infrastructure Development and Financing </a:t>
            </a:r>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9076"/>
          <a:stretch/>
        </p:blipFill>
        <p:spPr>
          <a:xfrm>
            <a:off x="34660" y="2265004"/>
            <a:ext cx="2799946" cy="3336166"/>
          </a:xfrm>
          <a:prstGeom prst="rect">
            <a:avLst/>
          </a:prstGeom>
        </p:spPr>
      </p:pic>
    </p:spTree>
    <p:extLst>
      <p:ext uri="{BB962C8B-B14F-4D97-AF65-F5344CB8AC3E}">
        <p14:creationId xmlns:p14="http://schemas.microsoft.com/office/powerpoint/2010/main" val="2656931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1793324" y="5178191"/>
            <a:ext cx="84483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CD6"/>
                </a:solidFill>
                <a:latin typeface="Calibri,Bold"/>
              </a:rPr>
              <a:t>Sources of financing for the development of water </a:t>
            </a:r>
            <a:r>
              <a:rPr lang="en-GB" b="1" dirty="0" smtClean="0">
                <a:solidFill>
                  <a:srgbClr val="5B9CD6"/>
                </a:solidFill>
                <a:latin typeface="Calibri,Bold"/>
              </a:rPr>
              <a:t>resources</a:t>
            </a:r>
            <a:endParaRPr lang="en-GB" dirty="0">
              <a:solidFill>
                <a:srgbClr val="000000"/>
              </a:solidFill>
              <a:latin typeface="Calibri" panose="020F0502020204030204" pitchFamily="34" charset="0"/>
            </a:endParaRPr>
          </a:p>
        </p:txBody>
      </p:sp>
      <p:pic>
        <p:nvPicPr>
          <p:cNvPr id="3" name="Picture 2"/>
          <p:cNvPicPr>
            <a:picLocks noChangeAspect="1"/>
          </p:cNvPicPr>
          <p:nvPr/>
        </p:nvPicPr>
        <p:blipFill rotWithShape="1">
          <a:blip r:embed="rId6"/>
          <a:srcRect l="4295" t="945" r="1505" b="1277"/>
          <a:stretch/>
        </p:blipFill>
        <p:spPr>
          <a:xfrm>
            <a:off x="3086635" y="560201"/>
            <a:ext cx="5105400" cy="5317255"/>
          </a:xfrm>
          <a:prstGeom prst="rect">
            <a:avLst/>
          </a:prstGeom>
        </p:spPr>
      </p:pic>
      <p:sp>
        <p:nvSpPr>
          <p:cNvPr id="5" name="Rectangle 4"/>
          <p:cNvSpPr/>
          <p:nvPr/>
        </p:nvSpPr>
        <p:spPr>
          <a:xfrm>
            <a:off x="2894539" y="238298"/>
            <a:ext cx="4572000" cy="646331"/>
          </a:xfrm>
          <a:prstGeom prst="rect">
            <a:avLst/>
          </a:prstGeom>
        </p:spPr>
        <p:txBody>
          <a:bodyPr>
            <a:spAutoFit/>
          </a:bodyPr>
          <a:lstStyle/>
          <a:p>
            <a:r>
              <a:rPr lang="en-GB" dirty="0"/>
              <a:t>Sources of Financing for the Development of Water Resources </a:t>
            </a:r>
          </a:p>
        </p:txBody>
      </p:sp>
      <p:pic>
        <p:nvPicPr>
          <p:cNvPr id="9" name="Picture 8"/>
          <p:cNvPicPr>
            <a:picLocks noChangeAspect="1"/>
          </p:cNvPicPr>
          <p:nvPr/>
        </p:nvPicPr>
        <p:blipFill>
          <a:blip r:embed="rId7"/>
          <a:stretch>
            <a:fillRect/>
          </a:stretch>
        </p:blipFill>
        <p:spPr>
          <a:xfrm>
            <a:off x="221661" y="2683666"/>
            <a:ext cx="2833129" cy="2850644"/>
          </a:xfrm>
          <a:prstGeom prst="rect">
            <a:avLst/>
          </a:prstGeom>
        </p:spPr>
      </p:pic>
    </p:spTree>
    <p:extLst>
      <p:ext uri="{BB962C8B-B14F-4D97-AF65-F5344CB8AC3E}">
        <p14:creationId xmlns:p14="http://schemas.microsoft.com/office/powerpoint/2010/main" val="4168034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1314996" y="5205664"/>
            <a:ext cx="84483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sr-Latn-RS" b="1" dirty="0" smtClean="0">
                <a:solidFill>
                  <a:srgbClr val="5B9CD6"/>
                </a:solidFill>
                <a:latin typeface="Calibri,Bold"/>
              </a:rPr>
              <a:t>T</a:t>
            </a:r>
            <a:r>
              <a:rPr lang="en-GB" b="1" dirty="0" smtClean="0">
                <a:solidFill>
                  <a:srgbClr val="5B9CD6"/>
                </a:solidFill>
                <a:latin typeface="Calibri,Bold"/>
              </a:rPr>
              <a:t>he </a:t>
            </a:r>
            <a:r>
              <a:rPr lang="en-GB" b="1" dirty="0">
                <a:solidFill>
                  <a:srgbClr val="5B9CD6"/>
                </a:solidFill>
                <a:latin typeface="Calibri,Bold"/>
              </a:rPr>
              <a:t>overall national development impact in past </a:t>
            </a:r>
            <a:r>
              <a:rPr lang="sr-Latn-RS" b="1" dirty="0" smtClean="0">
                <a:solidFill>
                  <a:srgbClr val="5B9CD6"/>
                </a:solidFill>
                <a:latin typeface="Calibri,Bold"/>
              </a:rPr>
              <a:t> 20</a:t>
            </a:r>
            <a:r>
              <a:rPr lang="en-GB" b="1" dirty="0" smtClean="0">
                <a:solidFill>
                  <a:srgbClr val="5B9CD6"/>
                </a:solidFill>
                <a:latin typeface="Calibri,Bold"/>
              </a:rPr>
              <a:t>years </a:t>
            </a:r>
            <a:endParaRPr lang="en-GB" b="1" dirty="0">
              <a:solidFill>
                <a:srgbClr val="5B9CD6"/>
              </a:solidFill>
              <a:latin typeface="Calibri,Bold"/>
            </a:endParaRPr>
          </a:p>
        </p:txBody>
      </p:sp>
      <p:pic>
        <p:nvPicPr>
          <p:cNvPr id="5" name="Picture 4"/>
          <p:cNvPicPr>
            <a:picLocks noChangeAspect="1"/>
          </p:cNvPicPr>
          <p:nvPr/>
        </p:nvPicPr>
        <p:blipFill rotWithShape="1">
          <a:blip r:embed="rId6"/>
          <a:srcRect l="8866" t="2262" r="1586" b="1077"/>
          <a:stretch/>
        </p:blipFill>
        <p:spPr>
          <a:xfrm>
            <a:off x="2818774" y="693907"/>
            <a:ext cx="6093427" cy="5158119"/>
          </a:xfrm>
          <a:prstGeom prst="rect">
            <a:avLst/>
          </a:prstGeom>
        </p:spPr>
      </p:pic>
      <p:sp>
        <p:nvSpPr>
          <p:cNvPr id="3" name="Rectangle 2"/>
          <p:cNvSpPr/>
          <p:nvPr/>
        </p:nvSpPr>
        <p:spPr>
          <a:xfrm>
            <a:off x="3588015" y="211464"/>
            <a:ext cx="2392065" cy="369332"/>
          </a:xfrm>
          <a:prstGeom prst="rect">
            <a:avLst/>
          </a:prstGeom>
        </p:spPr>
        <p:txBody>
          <a:bodyPr wrap="none">
            <a:spAutoFit/>
          </a:bodyPr>
          <a:lstStyle/>
          <a:p>
            <a:r>
              <a:rPr lang="en-GB" dirty="0"/>
              <a:t>Outcomes and Impacts </a:t>
            </a:r>
          </a:p>
        </p:txBody>
      </p:sp>
      <p:pic>
        <p:nvPicPr>
          <p:cNvPr id="9" name="Picture 8"/>
          <p:cNvPicPr>
            <a:picLocks noChangeAspect="1"/>
          </p:cNvPicPr>
          <p:nvPr/>
        </p:nvPicPr>
        <p:blipFill>
          <a:blip r:embed="rId7"/>
          <a:stretch>
            <a:fillRect/>
          </a:stretch>
        </p:blipFill>
        <p:spPr>
          <a:xfrm>
            <a:off x="239741" y="3753187"/>
            <a:ext cx="2810500" cy="2109399"/>
          </a:xfrm>
          <a:prstGeom prst="rect">
            <a:avLst/>
          </a:prstGeom>
        </p:spPr>
      </p:pic>
    </p:spTree>
    <p:extLst>
      <p:ext uri="{BB962C8B-B14F-4D97-AF65-F5344CB8AC3E}">
        <p14:creationId xmlns:p14="http://schemas.microsoft.com/office/powerpoint/2010/main" val="146687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914400" y="5119064"/>
            <a:ext cx="84483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CD6"/>
                </a:solidFill>
                <a:latin typeface="Calibri,Bold"/>
              </a:rPr>
              <a:t>Priority water resources challenge areas – Current challenge </a:t>
            </a:r>
            <a:r>
              <a:rPr lang="en-GB" b="1" dirty="0" smtClean="0">
                <a:solidFill>
                  <a:srgbClr val="5B9CD6"/>
                </a:solidFill>
                <a:latin typeface="Calibri,Bold"/>
              </a:rPr>
              <a:t>level</a:t>
            </a:r>
            <a:endParaRPr lang="en-GB" b="1" dirty="0">
              <a:solidFill>
                <a:srgbClr val="5B9CD6"/>
              </a:solidFill>
              <a:latin typeface="Calibri,Bold"/>
            </a:endParaRPr>
          </a:p>
        </p:txBody>
      </p:sp>
      <p:pic>
        <p:nvPicPr>
          <p:cNvPr id="5" name="Picture 4"/>
          <p:cNvPicPr>
            <a:picLocks noChangeAspect="1"/>
          </p:cNvPicPr>
          <p:nvPr/>
        </p:nvPicPr>
        <p:blipFill rotWithShape="1">
          <a:blip r:embed="rId6"/>
          <a:srcRect l="5320" t="1129" r="2471" b="1773"/>
          <a:stretch/>
        </p:blipFill>
        <p:spPr>
          <a:xfrm>
            <a:off x="2781955" y="587355"/>
            <a:ext cx="6168303" cy="5100712"/>
          </a:xfrm>
          <a:prstGeom prst="rect">
            <a:avLst/>
          </a:prstGeom>
        </p:spPr>
      </p:pic>
      <p:sp>
        <p:nvSpPr>
          <p:cNvPr id="3" name="Rectangle 2"/>
          <p:cNvSpPr/>
          <p:nvPr/>
        </p:nvSpPr>
        <p:spPr>
          <a:xfrm>
            <a:off x="3902428" y="423771"/>
            <a:ext cx="1963679" cy="369332"/>
          </a:xfrm>
          <a:prstGeom prst="rect">
            <a:avLst/>
          </a:prstGeom>
        </p:spPr>
        <p:txBody>
          <a:bodyPr wrap="none">
            <a:spAutoFit/>
          </a:bodyPr>
          <a:lstStyle/>
          <a:p>
            <a:r>
              <a:rPr lang="en-GB" dirty="0"/>
              <a:t>Priority challenges </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5" y="3190317"/>
            <a:ext cx="2779680" cy="2451968"/>
          </a:xfrm>
          <a:prstGeom prst="rect">
            <a:avLst/>
          </a:prstGeom>
        </p:spPr>
      </p:pic>
    </p:spTree>
    <p:extLst>
      <p:ext uri="{BB962C8B-B14F-4D97-AF65-F5344CB8AC3E}">
        <p14:creationId xmlns:p14="http://schemas.microsoft.com/office/powerpoint/2010/main" val="76921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897311" y="5119064"/>
            <a:ext cx="8448386" cy="1046440"/>
          </a:xfrm>
          <a:prstGeom prst="rect">
            <a:avLst/>
          </a:prstGeom>
        </p:spPr>
        <p:txBody>
          <a:bodyPr wrap="square">
            <a:spAutoFit/>
          </a:bodyPr>
          <a:lstStyle/>
          <a:p>
            <a:endParaRPr lang="en-GB" sz="800" dirty="0">
              <a:latin typeface="Times New Roman" panose="02020603050405020304" pitchFamily="18" charset="0"/>
            </a:endParaRPr>
          </a:p>
          <a:p>
            <a:endParaRPr lang="en-GB" sz="2000" b="1" dirty="0">
              <a:latin typeface="Times New Roman" panose="02020603050405020304" pitchFamily="18" charset="0"/>
            </a:endParaRPr>
          </a:p>
          <a:p>
            <a:endParaRPr lang="en-GB" sz="1600" dirty="0">
              <a:latin typeface="Times New Roman" panose="02020603050405020304" pitchFamily="18" charset="0"/>
            </a:endParaRPr>
          </a:p>
          <a:p>
            <a:r>
              <a:rPr lang="en-GB" b="1" dirty="0" smtClean="0">
                <a:solidFill>
                  <a:srgbClr val="5B9BD4"/>
                </a:solidFill>
                <a:latin typeface="Calibri" panose="020F0502020204030204" pitchFamily="34" charset="0"/>
              </a:rPr>
              <a:t> </a:t>
            </a:r>
            <a:r>
              <a:rPr lang="en-GB" b="1" dirty="0">
                <a:solidFill>
                  <a:srgbClr val="5B9CD6"/>
                </a:solidFill>
                <a:latin typeface="Calibri,Bold"/>
              </a:rPr>
              <a:t>Priority water resources challenge areas – In the past 20 years, </a:t>
            </a:r>
          </a:p>
        </p:txBody>
      </p:sp>
      <p:pic>
        <p:nvPicPr>
          <p:cNvPr id="3" name="Picture 2"/>
          <p:cNvPicPr>
            <a:picLocks noChangeAspect="1"/>
          </p:cNvPicPr>
          <p:nvPr/>
        </p:nvPicPr>
        <p:blipFill rotWithShape="1">
          <a:blip r:embed="rId6"/>
          <a:srcRect l="6556" t="1451" r="2123" b="1451"/>
          <a:stretch/>
        </p:blipFill>
        <p:spPr>
          <a:xfrm>
            <a:off x="2757359" y="662979"/>
            <a:ext cx="6154842" cy="5138994"/>
          </a:xfrm>
          <a:prstGeom prst="rect">
            <a:avLst/>
          </a:prstGeom>
        </p:spPr>
      </p:pic>
      <p:pic>
        <p:nvPicPr>
          <p:cNvPr id="4098" name="Picture 2" descr="Rezultat slika za zakon o vodama crna go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03" y="2743200"/>
            <a:ext cx="262795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84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5" name="Picture 4"/>
          <p:cNvPicPr>
            <a:picLocks noChangeAspect="1"/>
          </p:cNvPicPr>
          <p:nvPr/>
        </p:nvPicPr>
        <p:blipFill rotWithShape="1">
          <a:blip r:embed="rId6"/>
          <a:srcRect l="8329" t="1385" r="349" b="1385"/>
          <a:stretch/>
        </p:blipFill>
        <p:spPr>
          <a:xfrm>
            <a:off x="2269901" y="609606"/>
            <a:ext cx="6220860" cy="5194116"/>
          </a:xfrm>
          <a:prstGeom prst="rect">
            <a:avLst/>
          </a:prstGeom>
        </p:spPr>
      </p:pic>
      <p:sp>
        <p:nvSpPr>
          <p:cNvPr id="9" name="Rectangle 8"/>
          <p:cNvSpPr/>
          <p:nvPr/>
        </p:nvSpPr>
        <p:spPr>
          <a:xfrm>
            <a:off x="914400" y="5786662"/>
            <a:ext cx="7811784" cy="369332"/>
          </a:xfrm>
          <a:prstGeom prst="rect">
            <a:avLst/>
          </a:prstGeom>
        </p:spPr>
        <p:txBody>
          <a:bodyPr wrap="square">
            <a:spAutoFit/>
          </a:bodyPr>
          <a:lstStyle/>
          <a:p>
            <a:r>
              <a:rPr lang="en-GB" b="1" dirty="0">
                <a:solidFill>
                  <a:srgbClr val="5B9CD6"/>
                </a:solidFill>
                <a:latin typeface="Calibri,Bold"/>
              </a:rPr>
              <a:t>Priority water management challenge areas – Current challenge </a:t>
            </a:r>
            <a:r>
              <a:rPr lang="en-GB" b="1" dirty="0" smtClean="0">
                <a:solidFill>
                  <a:srgbClr val="5B9CD6"/>
                </a:solidFill>
                <a:latin typeface="Calibri,Bold"/>
              </a:rPr>
              <a:t>level</a:t>
            </a:r>
            <a:endParaRPr lang="en-GB" dirty="0"/>
          </a:p>
        </p:txBody>
      </p:sp>
      <p:pic>
        <p:nvPicPr>
          <p:cNvPr id="2" name="Picture 1"/>
          <p:cNvPicPr>
            <a:picLocks noChangeAspect="1"/>
          </p:cNvPicPr>
          <p:nvPr/>
        </p:nvPicPr>
        <p:blipFill>
          <a:blip r:embed="rId7"/>
          <a:stretch>
            <a:fillRect/>
          </a:stretch>
        </p:blipFill>
        <p:spPr>
          <a:xfrm>
            <a:off x="166259" y="3581400"/>
            <a:ext cx="1723516" cy="1959794"/>
          </a:xfrm>
          <a:prstGeom prst="rect">
            <a:avLst/>
          </a:prstGeom>
        </p:spPr>
      </p:pic>
    </p:spTree>
    <p:extLst>
      <p:ext uri="{BB962C8B-B14F-4D97-AF65-F5344CB8AC3E}">
        <p14:creationId xmlns:p14="http://schemas.microsoft.com/office/powerpoint/2010/main" val="2398372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ectangle 8"/>
          <p:cNvSpPr/>
          <p:nvPr/>
        </p:nvSpPr>
        <p:spPr>
          <a:xfrm>
            <a:off x="1494832" y="5623621"/>
            <a:ext cx="7995854" cy="369332"/>
          </a:xfrm>
          <a:prstGeom prst="rect">
            <a:avLst/>
          </a:prstGeom>
        </p:spPr>
        <p:txBody>
          <a:bodyPr wrap="square">
            <a:spAutoFit/>
          </a:bodyPr>
          <a:lstStyle/>
          <a:p>
            <a:r>
              <a:rPr lang="en-GB" b="1" dirty="0">
                <a:solidFill>
                  <a:srgbClr val="5B9CD6"/>
                </a:solidFill>
                <a:latin typeface="Calibri,Bold"/>
              </a:rPr>
              <a:t>Priority water management challenge areas – In the past 20 years</a:t>
            </a:r>
            <a:r>
              <a:rPr lang="en-GB" b="1" dirty="0" smtClean="0">
                <a:solidFill>
                  <a:srgbClr val="5B9CD6"/>
                </a:solidFill>
                <a:latin typeface="Calibri,Bold"/>
              </a:rPr>
              <a:t>,</a:t>
            </a:r>
            <a:endParaRPr lang="en-GB" dirty="0"/>
          </a:p>
        </p:txBody>
      </p:sp>
      <p:pic>
        <p:nvPicPr>
          <p:cNvPr id="2" name="Picture 1"/>
          <p:cNvPicPr>
            <a:picLocks noChangeAspect="1"/>
          </p:cNvPicPr>
          <p:nvPr/>
        </p:nvPicPr>
        <p:blipFill rotWithShape="1">
          <a:blip r:embed="rId6"/>
          <a:srcRect l="8866" t="3387" r="1586" b="1771"/>
          <a:stretch/>
        </p:blipFill>
        <p:spPr>
          <a:xfrm>
            <a:off x="2818112" y="681021"/>
            <a:ext cx="5751815" cy="4783688"/>
          </a:xfrm>
          <a:prstGeom prst="rect">
            <a:avLst/>
          </a:prstGeom>
        </p:spPr>
      </p:pic>
      <p:pic>
        <p:nvPicPr>
          <p:cNvPr id="12" name="Picture 6" descr="kanjont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70374"/>
            <a:ext cx="2327749" cy="352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3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653552"/>
            <a:ext cx="8229600" cy="1143000"/>
          </a:xfrm>
        </p:spPr>
        <p:txBody>
          <a:bodyPr/>
          <a:lstStyle/>
          <a:p>
            <a:r>
              <a:rPr lang="sr-Latn-RS" dirty="0" smtClean="0"/>
              <a:t>INTRODUCTION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524302" y="2299471"/>
            <a:ext cx="7924799" cy="3539430"/>
          </a:xfrm>
          <a:prstGeom prst="rect">
            <a:avLst/>
          </a:prstGeom>
        </p:spPr>
        <p:txBody>
          <a:bodyPr wrap="square">
            <a:spAutoFit/>
          </a:bodyPr>
          <a:lstStyle/>
          <a:p>
            <a:pPr lvl="0" algn="just" fontAlgn="base">
              <a:spcBef>
                <a:spcPct val="0"/>
              </a:spcBef>
              <a:spcAft>
                <a:spcPct val="0"/>
              </a:spcAft>
            </a:pPr>
            <a:r>
              <a:rPr lang="en-US" sz="2000" dirty="0">
                <a:latin typeface="Calibri" panose="020F0502020204030204" pitchFamily="34" charset="0"/>
                <a:ea typeface="Calibri" panose="020F0502020204030204" pitchFamily="34" charset="0"/>
                <a:cs typeface="Times New Roman" panose="02020603050405020304" pitchFamily="18" charset="0"/>
              </a:rPr>
              <a:t>Montenegro has sufficient water resources, but they are unevenly distributed across the country. </a:t>
            </a:r>
            <a:r>
              <a:rPr lang="en-US" altLang="en-US" sz="2400" b="1" dirty="0">
                <a:solidFill>
                  <a:srgbClr val="000000"/>
                </a:solidFill>
              </a:rPr>
              <a:t>(</a:t>
            </a:r>
            <a:r>
              <a:rPr lang="en-US" altLang="en-US" sz="2400" dirty="0">
                <a:solidFill>
                  <a:srgbClr val="FF5050"/>
                </a:solidFill>
                <a:effectLst>
                  <a:outerShdw blurRad="38100" dist="38100" dir="2700000" algn="tl">
                    <a:srgbClr val="C0C0C0"/>
                  </a:outerShdw>
                </a:effectLst>
              </a:rPr>
              <a:t>43</a:t>
            </a:r>
            <a:r>
              <a:rPr lang="sr-Latn-CS" altLang="en-US" sz="2400" dirty="0">
                <a:solidFill>
                  <a:srgbClr val="FF5050"/>
                </a:solidFill>
                <a:effectLst>
                  <a:outerShdw blurRad="38100" dist="38100" dir="2700000" algn="tl">
                    <a:srgbClr val="C0C0C0"/>
                  </a:outerShdw>
                </a:effectLst>
              </a:rPr>
              <a:t> </a:t>
            </a:r>
            <a:r>
              <a:rPr lang="en-US" altLang="en-US" sz="2400" b="1" dirty="0">
                <a:solidFill>
                  <a:srgbClr val="000000"/>
                </a:solidFill>
              </a:rPr>
              <a:t>l/s·km</a:t>
            </a:r>
            <a:r>
              <a:rPr lang="en-US" altLang="en-US" sz="2400" b="1" baseline="30000" dirty="0">
                <a:solidFill>
                  <a:srgbClr val="000000"/>
                </a:solidFill>
              </a:rPr>
              <a:t>2</a:t>
            </a:r>
            <a:r>
              <a:rPr lang="en-US" altLang="en-US" sz="2400" b="1" dirty="0">
                <a:solidFill>
                  <a:srgbClr val="000000"/>
                </a:solidFill>
              </a:rPr>
              <a:t> )</a:t>
            </a:r>
            <a:endParaRPr lang="sr-Latn-CS" altLang="en-US" sz="2400" b="1" dirty="0">
              <a:solidFill>
                <a:srgbClr val="000000"/>
              </a:solidFill>
            </a:endParaRPr>
          </a:p>
          <a:p>
            <a:pPr algn="just"/>
            <a:endParaRPr lang="sr-Latn-RS" sz="20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smtClean="0">
                <a:latin typeface="Calibri" panose="020F0502020204030204" pitchFamily="34" charset="0"/>
                <a:ea typeface="Calibri" panose="020F0502020204030204" pitchFamily="34" charset="0"/>
                <a:cs typeface="Times New Roman" panose="02020603050405020304" pitchFamily="18" charset="0"/>
              </a:rPr>
              <a:t>Ninety-five </a:t>
            </a:r>
            <a:r>
              <a:rPr lang="en-US" sz="2000" dirty="0">
                <a:latin typeface="Calibri" panose="020F0502020204030204" pitchFamily="34" charset="0"/>
                <a:ea typeface="Calibri" panose="020F0502020204030204" pitchFamily="34" charset="0"/>
                <a:cs typeface="Times New Roman" panose="02020603050405020304" pitchFamily="18" charset="0"/>
              </a:rPr>
              <a:t>percent of Montenegrin watercourses are formed within the country. This minimizes cross-border impacts on Montenegrin waters, but also engenders responsibility for the quality and distribution of water, which then flows into neighboring countries</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sr-Latn-RS" sz="20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Rainfall in Montenegro is characterized by high variability in </a:t>
            </a:r>
            <a:r>
              <a:rPr lang="en-US" sz="2000" dirty="0" smtClean="0">
                <a:latin typeface="Calibri" panose="020F0502020204030204" pitchFamily="34" charset="0"/>
                <a:ea typeface="Calibri" panose="020F0502020204030204" pitchFamily="34" charset="0"/>
                <a:cs typeface="Times New Roman" panose="02020603050405020304" pitchFamily="18" charset="0"/>
              </a:rPr>
              <a:t>time </a:t>
            </a:r>
            <a:r>
              <a:rPr lang="en-US" sz="2000" dirty="0">
                <a:latin typeface="Calibri" panose="020F0502020204030204" pitchFamily="34" charset="0"/>
                <a:ea typeface="Calibri" panose="020F0502020204030204" pitchFamily="34" charset="0"/>
                <a:cs typeface="Times New Roman" panose="02020603050405020304" pitchFamily="18" charset="0"/>
              </a:rPr>
              <a:t>and space. </a:t>
            </a:r>
            <a:endParaRPr lang="sr-Latn-RS" sz="20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smtClean="0">
                <a:latin typeface="Calibri" panose="020F0502020204030204" pitchFamily="34" charset="0"/>
                <a:ea typeface="Calibri" panose="020F0502020204030204" pitchFamily="34" charset="0"/>
                <a:cs typeface="Times New Roman" panose="02020603050405020304" pitchFamily="18" charset="0"/>
              </a:rPr>
              <a:t>The </a:t>
            </a:r>
            <a:r>
              <a:rPr lang="en-US" sz="2000" dirty="0">
                <a:latin typeface="Calibri" panose="020F0502020204030204" pitchFamily="34" charset="0"/>
                <a:ea typeface="Calibri" panose="020F0502020204030204" pitchFamily="34" charset="0"/>
                <a:cs typeface="Times New Roman" panose="02020603050405020304" pitchFamily="18" charset="0"/>
              </a:rPr>
              <a:t>country has good quality groundwater and surface water, but these resources are unevenly distributed throughout the country. </a:t>
            </a:r>
            <a:endParaRPr lang="sr-Latn-RS"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2" name="Object 1"/>
          <p:cNvGraphicFramePr>
            <a:graphicFrameLocks noChangeAspect="1"/>
          </p:cNvGraphicFramePr>
          <p:nvPr>
            <p:extLst>
              <p:ext uri="{D42A27DB-BD31-4B8C-83A1-F6EECF244321}">
                <p14:modId xmlns:p14="http://schemas.microsoft.com/office/powerpoint/2010/main" val="3904385760"/>
              </p:ext>
            </p:extLst>
          </p:nvPr>
        </p:nvGraphicFramePr>
        <p:xfrm>
          <a:off x="2212134" y="652414"/>
          <a:ext cx="6400800" cy="5726668"/>
        </p:xfrm>
        <a:graphic>
          <a:graphicData uri="http://schemas.openxmlformats.org/presentationml/2006/ole">
            <mc:AlternateContent xmlns:mc="http://schemas.openxmlformats.org/markup-compatibility/2006">
              <mc:Choice xmlns:v="urn:schemas-microsoft-com:vml" Requires="v">
                <p:oleObj spid="_x0000_s1058" name="Document" r:id="rId7" imgW="5742406" imgH="6327290" progId="Word.Document.12">
                  <p:embed/>
                </p:oleObj>
              </mc:Choice>
              <mc:Fallback>
                <p:oleObj name="Document" r:id="rId7" imgW="5742406" imgH="6327290" progId="Word.Document.12">
                  <p:embed/>
                  <p:pic>
                    <p:nvPicPr>
                      <p:cNvPr id="0" name=""/>
                      <p:cNvPicPr/>
                      <p:nvPr/>
                    </p:nvPicPr>
                    <p:blipFill>
                      <a:blip r:embed="rId8"/>
                      <a:stretch>
                        <a:fillRect/>
                      </a:stretch>
                    </p:blipFill>
                    <p:spPr>
                      <a:xfrm>
                        <a:off x="2212134" y="652414"/>
                        <a:ext cx="6400800" cy="5726668"/>
                      </a:xfrm>
                      <a:prstGeom prst="rect">
                        <a:avLst/>
                      </a:prstGeom>
                    </p:spPr>
                  </p:pic>
                </p:oleObj>
              </mc:Fallback>
            </mc:AlternateContent>
          </a:graphicData>
        </a:graphic>
      </p:graphicFrame>
    </p:spTree>
    <p:extLst>
      <p:ext uri="{BB962C8B-B14F-4D97-AF65-F5344CB8AC3E}">
        <p14:creationId xmlns:p14="http://schemas.microsoft.com/office/powerpoint/2010/main" val="40153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3" name="Object 2"/>
          <p:cNvGraphicFramePr>
            <a:graphicFrameLocks noChangeAspect="1"/>
          </p:cNvGraphicFramePr>
          <p:nvPr>
            <p:extLst>
              <p:ext uri="{D42A27DB-BD31-4B8C-83A1-F6EECF244321}">
                <p14:modId xmlns:p14="http://schemas.microsoft.com/office/powerpoint/2010/main" val="3758414998"/>
              </p:ext>
            </p:extLst>
          </p:nvPr>
        </p:nvGraphicFramePr>
        <p:xfrm>
          <a:off x="2276725" y="930375"/>
          <a:ext cx="6070600" cy="4840288"/>
        </p:xfrm>
        <a:graphic>
          <a:graphicData uri="http://schemas.openxmlformats.org/presentationml/2006/ole">
            <mc:AlternateContent xmlns:mc="http://schemas.openxmlformats.org/markup-compatibility/2006">
              <mc:Choice xmlns:v="urn:schemas-microsoft-com:vml" Requires="v">
                <p:oleObj spid="_x0000_s3102" name="Document" r:id="rId7" imgW="5742406" imgH="4839743" progId="Word.Document.12">
                  <p:embed/>
                </p:oleObj>
              </mc:Choice>
              <mc:Fallback>
                <p:oleObj name="Document" r:id="rId7" imgW="5742406" imgH="4839743" progId="Word.Document.12">
                  <p:embed/>
                  <p:pic>
                    <p:nvPicPr>
                      <p:cNvPr id="0" name=""/>
                      <p:cNvPicPr/>
                      <p:nvPr/>
                    </p:nvPicPr>
                    <p:blipFill>
                      <a:blip r:embed="rId8"/>
                      <a:stretch>
                        <a:fillRect/>
                      </a:stretch>
                    </p:blipFill>
                    <p:spPr>
                      <a:xfrm>
                        <a:off x="2276725" y="930375"/>
                        <a:ext cx="6070600" cy="4840288"/>
                      </a:xfrm>
                      <a:prstGeom prst="rect">
                        <a:avLst/>
                      </a:prstGeom>
                    </p:spPr>
                  </p:pic>
                </p:oleObj>
              </mc:Fallback>
            </mc:AlternateContent>
          </a:graphicData>
        </a:graphic>
      </p:graphicFrame>
    </p:spTree>
    <p:extLst>
      <p:ext uri="{BB962C8B-B14F-4D97-AF65-F5344CB8AC3E}">
        <p14:creationId xmlns:p14="http://schemas.microsoft.com/office/powerpoint/2010/main" val="2280422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ectangle 8"/>
          <p:cNvSpPr/>
          <p:nvPr/>
        </p:nvSpPr>
        <p:spPr>
          <a:xfrm>
            <a:off x="449063" y="1911232"/>
            <a:ext cx="7772400" cy="1200329"/>
          </a:xfrm>
          <a:prstGeom prst="rect">
            <a:avLst/>
          </a:prstGeom>
        </p:spPr>
        <p:txBody>
          <a:bodyPr wrap="square">
            <a:spAutoFit/>
          </a:bodyPr>
          <a:lstStyle/>
          <a:p>
            <a:pPr algn="just"/>
            <a:r>
              <a:rPr lang="en-US" dirty="0">
                <a:latin typeface="Calibri Light" panose="020F0302020204030204" pitchFamily="34" charset="0"/>
                <a:ea typeface="Calibri" panose="020F0502020204030204" pitchFamily="34" charset="0"/>
              </a:rPr>
              <a:t>The EU </a:t>
            </a:r>
            <a:r>
              <a:rPr lang="en-US" b="1" dirty="0">
                <a:latin typeface="Calibri Light" panose="020F0302020204030204" pitchFamily="34" charset="0"/>
                <a:ea typeface="Calibri" panose="020F0502020204030204" pitchFamily="34" charset="0"/>
              </a:rPr>
              <a:t>Water Framework Directive 2000/60/EC </a:t>
            </a:r>
            <a:r>
              <a:rPr lang="en-US" dirty="0">
                <a:latin typeface="Calibri Light" panose="020F0302020204030204" pitchFamily="34" charset="0"/>
                <a:ea typeface="Calibri" panose="020F0502020204030204" pitchFamily="34" charset="0"/>
              </a:rPr>
              <a:t>has been the main driver for the evolution of the legal framework in Montenegro regarding water resources management and water services, providing the foundations for the Law on Water and associated draft amendments. </a:t>
            </a:r>
            <a:endParaRPr lang="en-GB" dirty="0"/>
          </a:p>
        </p:txBody>
      </p:sp>
      <p:sp>
        <p:nvSpPr>
          <p:cNvPr id="12" name="Rectangle 11"/>
          <p:cNvSpPr/>
          <p:nvPr/>
        </p:nvSpPr>
        <p:spPr>
          <a:xfrm>
            <a:off x="470850" y="3595703"/>
            <a:ext cx="7915700" cy="2256323"/>
          </a:xfrm>
          <a:prstGeom prst="rect">
            <a:avLst/>
          </a:prstGeom>
        </p:spPr>
        <p:txBody>
          <a:bodyPr wrap="square">
            <a:spAutoFit/>
          </a:bodyPr>
          <a:lstStyle/>
          <a:p>
            <a:pPr algn="just">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The 2001 </a:t>
            </a:r>
            <a:r>
              <a:rPr lang="en-US" b="1" dirty="0">
                <a:latin typeface="Calibri Light" panose="020F0302020204030204" pitchFamily="34" charset="0"/>
                <a:ea typeface="Calibri" panose="020F0502020204030204" pitchFamily="34" charset="0"/>
                <a:cs typeface="Times New Roman" panose="02020603050405020304" pitchFamily="18" charset="0"/>
              </a:rPr>
              <a:t>Water Master Plan </a:t>
            </a:r>
            <a:r>
              <a:rPr lang="en-US" dirty="0">
                <a:latin typeface="Calibri Light" panose="020F0302020204030204" pitchFamily="34" charset="0"/>
                <a:ea typeface="Calibri" panose="020F0502020204030204" pitchFamily="34" charset="0"/>
                <a:cs typeface="Times New Roman" panose="02020603050405020304" pitchFamily="18" charset="0"/>
              </a:rPr>
              <a:t>for the period 2001– 2011 expired but is still applied. </a:t>
            </a:r>
            <a:endParaRPr lang="sr-Latn-RS" dirty="0" smtClean="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latin typeface="Calibri Light" panose="020F0302020204030204" pitchFamily="34" charset="0"/>
                <a:ea typeface="Calibri" panose="020F0502020204030204" pitchFamily="34" charset="0"/>
                <a:cs typeface="Times New Roman" panose="02020603050405020304" pitchFamily="18" charset="0"/>
              </a:rPr>
              <a:t>According </a:t>
            </a:r>
            <a:r>
              <a:rPr lang="en-US" dirty="0">
                <a:latin typeface="Calibri Light" panose="020F0302020204030204" pitchFamily="34" charset="0"/>
                <a:ea typeface="Calibri" panose="020F0502020204030204" pitchFamily="34" charset="0"/>
                <a:cs typeface="Times New Roman" panose="02020603050405020304" pitchFamily="18" charset="0"/>
              </a:rPr>
              <a:t>to the Law on Water, the Government should develop and adopt a water master plan for the whole country and water management plans for each river basin district, or for parts of a river basin district, by 2016. Subsequently, the Government has to adopt a programme of measures for each river basin district. However, in the process of negotiations with EU it was agreed to prolong deadline for this activity and insure financial resources through IPA 2014-2020 programme.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003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642406" y="1415605"/>
            <a:ext cx="8001000" cy="1277786"/>
          </a:xfrm>
          <a:prstGeom prst="rect">
            <a:avLst/>
          </a:prstGeom>
        </p:spPr>
        <p:txBody>
          <a:bodyPr wrap="square">
            <a:spAutoFit/>
          </a:bodyPr>
          <a:lstStyle/>
          <a:p>
            <a:pPr algn="just">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Among other issues, the </a:t>
            </a:r>
            <a:r>
              <a:rPr lang="en-US" b="1" dirty="0">
                <a:latin typeface="Calibri Light" panose="020F0302020204030204" pitchFamily="34" charset="0"/>
                <a:ea typeface="Calibri" panose="020F0502020204030204" pitchFamily="34" charset="0"/>
                <a:cs typeface="Times New Roman" panose="02020603050405020304" pitchFamily="18" charset="0"/>
              </a:rPr>
              <a:t>Law on Water </a:t>
            </a:r>
            <a:r>
              <a:rPr lang="en-US" dirty="0">
                <a:latin typeface="Calibri Light" panose="020F0302020204030204" pitchFamily="34" charset="0"/>
                <a:ea typeface="Calibri" panose="020F0502020204030204" pitchFamily="34" charset="0"/>
                <a:cs typeface="Times New Roman" panose="02020603050405020304" pitchFamily="18" charset="0"/>
              </a:rPr>
              <a:t>points to an integrated management based on river basin approach and regulates ownership on water, water management planning, water regulation and use, water infrastructure, water monitoring, protection against floods and erosion.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1" y="3303742"/>
            <a:ext cx="3920844" cy="261627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933" y="3258810"/>
            <a:ext cx="3514867" cy="2636150"/>
          </a:xfrm>
          <a:prstGeom prst="rect">
            <a:avLst/>
          </a:prstGeom>
        </p:spPr>
      </p:pic>
    </p:spTree>
    <p:extLst>
      <p:ext uri="{BB962C8B-B14F-4D97-AF65-F5344CB8AC3E}">
        <p14:creationId xmlns:p14="http://schemas.microsoft.com/office/powerpoint/2010/main" val="3601915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378209"/>
            <a:ext cx="8229600" cy="1143000"/>
          </a:xfrm>
        </p:spPr>
        <p:txBody>
          <a:bodyPr/>
          <a:lstStyle/>
          <a:p>
            <a:r>
              <a:rPr lang="sr-Latn-R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End </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3510"/>
          <a:stretch/>
        </p:blipFill>
        <p:spPr>
          <a:xfrm>
            <a:off x="1084809" y="1256330"/>
            <a:ext cx="6687591" cy="4839670"/>
          </a:xfrm>
          <a:prstGeom prst="rect">
            <a:avLst/>
          </a:prstGeom>
        </p:spPr>
      </p:pic>
    </p:spTree>
    <p:extLst>
      <p:ext uri="{BB962C8B-B14F-4D97-AF65-F5344CB8AC3E}">
        <p14:creationId xmlns:p14="http://schemas.microsoft.com/office/powerpoint/2010/main" val="768773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5122" name="Picture 2" descr="Rezultat slika za question"/>
          <p:cNvPicPr>
            <a:picLocks noChangeAspect="1" noChangeArrowheads="1"/>
          </p:cNvPicPr>
          <p:nvPr/>
        </p:nvPicPr>
        <p:blipFill rotWithShape="1">
          <a:blip r:embed="rId6">
            <a:extLst>
              <a:ext uri="{28A0092B-C50C-407E-A947-70E740481C1C}">
                <a14:useLocalDpi xmlns:a14="http://schemas.microsoft.com/office/drawing/2010/main" val="0"/>
              </a:ext>
            </a:extLst>
          </a:blip>
          <a:srcRect l="-257" t="164" b="1"/>
          <a:stretch/>
        </p:blipFill>
        <p:spPr bwMode="auto">
          <a:xfrm>
            <a:off x="838200" y="1295400"/>
            <a:ext cx="7448550" cy="417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13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6348" y="528510"/>
            <a:ext cx="4838226" cy="5744715"/>
          </a:xfrm>
          <a:prstGeom prst="rect">
            <a:avLst/>
          </a:prstGeom>
        </p:spPr>
      </p:pic>
      <p:sp>
        <p:nvSpPr>
          <p:cNvPr id="5" name="Rectangle 4"/>
          <p:cNvSpPr/>
          <p:nvPr/>
        </p:nvSpPr>
        <p:spPr>
          <a:xfrm>
            <a:off x="503831" y="1118477"/>
            <a:ext cx="2819400" cy="4985980"/>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About half the country belongs to the Danube catchment and the other half to the Adriatic catchment. </a:t>
            </a:r>
            <a:endParaRPr lang="sr-Latn-RS" sz="2000" dirty="0" smtClean="0">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latin typeface="Calibri" panose="020F0502020204030204" pitchFamily="34" charset="0"/>
                <a:ea typeface="Calibri" panose="020F0502020204030204" pitchFamily="34" charset="0"/>
                <a:cs typeface="Times New Roman" panose="02020603050405020304" pitchFamily="18" charset="0"/>
              </a:rPr>
              <a:t>Karst </a:t>
            </a:r>
            <a:r>
              <a:rPr lang="en-US" sz="2000" dirty="0">
                <a:latin typeface="Calibri" panose="020F0502020204030204" pitchFamily="34" charset="0"/>
                <a:ea typeface="Calibri" panose="020F0502020204030204" pitchFamily="34" charset="0"/>
                <a:cs typeface="Times New Roman" panose="02020603050405020304" pitchFamily="18" charset="0"/>
              </a:rPr>
              <a:t>areas in the central and western parts are arid, whereas the northern mountainous area is richer in raw </a:t>
            </a:r>
            <a:r>
              <a:rPr lang="en-US" sz="2000" dirty="0" smtClean="0">
                <a:latin typeface="Calibri" panose="020F0502020204030204" pitchFamily="34" charset="0"/>
                <a:ea typeface="Calibri" panose="020F0502020204030204" pitchFamily="34" charset="0"/>
                <a:cs typeface="Times New Roman" panose="02020603050405020304" pitchFamily="18" charset="0"/>
              </a:rPr>
              <a:t>water</a:t>
            </a:r>
            <a:endParaRPr lang="sr-Latn-RS" sz="2000" dirty="0" smtClean="0">
              <a:latin typeface="Calibri" panose="020F0502020204030204" pitchFamily="34" charset="0"/>
              <a:ea typeface="Calibri" panose="020F0502020204030204" pitchFamily="34" charset="0"/>
              <a:cs typeface="Times New Roman" panose="02020603050405020304" pitchFamily="18" charset="0"/>
            </a:endParaRPr>
          </a:p>
          <a:p>
            <a:r>
              <a:rPr lang="en-US" sz="2000" dirty="0"/>
              <a:t>The southern parts of the country are likely to be most vulnerable to climate change.</a:t>
            </a:r>
            <a:endParaRPr lang="en-GB" sz="2000" dirty="0"/>
          </a:p>
          <a:p>
            <a:endParaRPr lang="en-GB" dirty="0"/>
          </a:p>
        </p:txBody>
      </p:sp>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690051" y="949709"/>
            <a:ext cx="7391400" cy="1477328"/>
          </a:xfrm>
          <a:prstGeom prst="rect">
            <a:avLst/>
          </a:prstGeom>
        </p:spPr>
        <p:txBody>
          <a:bodyPr wrap="square">
            <a:spAutoFit/>
          </a:bodyPr>
          <a:lstStyle/>
          <a:p>
            <a:pPr algn="just"/>
            <a:r>
              <a:rPr lang="en-GB" dirty="0"/>
              <a:t>The most beautiful water surfaces are the river Tara with its UNESCO protected canyon, canyons of the Piva and the Morača, Skadar Lake as the biggest in Balkans and numerous lakes, especially mountain – glacial lakes (Crno Lake, Biogradsko Lake etc.) as a natural rarity and a magnificent natural beauty.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605" y="2571829"/>
            <a:ext cx="4008239" cy="300617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4104" y="2543623"/>
            <a:ext cx="4496294" cy="3028636"/>
          </a:xfrm>
          <a:prstGeom prst="rect">
            <a:avLst/>
          </a:prstGeom>
        </p:spPr>
      </p:pic>
    </p:spTree>
    <p:extLst>
      <p:ext uri="{BB962C8B-B14F-4D97-AF65-F5344CB8AC3E}">
        <p14:creationId xmlns:p14="http://schemas.microsoft.com/office/powerpoint/2010/main" val="51143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533401" y="1165152"/>
            <a:ext cx="8305800" cy="3477875"/>
          </a:xfrm>
          <a:prstGeom prst="rect">
            <a:avLst/>
          </a:prstGeom>
        </p:spPr>
        <p:txBody>
          <a:bodyPr wrap="square">
            <a:spAutoFit/>
          </a:bodyPr>
          <a:lstStyle/>
          <a:p>
            <a:pPr algn="just"/>
            <a:r>
              <a:rPr lang="en-GB" sz="2000" dirty="0"/>
              <a:t>The position of Montenegro along the south coast of Adriatic Sea has a specific influence on precipitation regime, with precipitation on some locations among the highest in Europe (over 4500 mm of precipitate annually</a:t>
            </a:r>
            <a:r>
              <a:rPr lang="en-GB" sz="2000" dirty="0" smtClean="0"/>
              <a:t>).</a:t>
            </a:r>
            <a:endParaRPr lang="sr-Latn-RS" sz="2000" dirty="0" smtClean="0"/>
          </a:p>
          <a:p>
            <a:pPr algn="just"/>
            <a:endParaRPr lang="sr-Latn-RS" sz="2000" dirty="0"/>
          </a:p>
          <a:p>
            <a:pPr algn="just"/>
            <a:r>
              <a:rPr lang="en-GB" sz="2000" dirty="0" smtClean="0"/>
              <a:t>Precipitations </a:t>
            </a:r>
            <a:r>
              <a:rPr lang="en-GB" sz="2000" dirty="0"/>
              <a:t>in Montenegro form approximately totally 14 billion m3 of annual precipitation. </a:t>
            </a:r>
            <a:endParaRPr lang="sr-Latn-RS" sz="2000" dirty="0" smtClean="0"/>
          </a:p>
          <a:p>
            <a:pPr algn="just"/>
            <a:endParaRPr lang="sr-Latn-RS" sz="2000" dirty="0"/>
          </a:p>
          <a:p>
            <a:pPr algn="just"/>
            <a:r>
              <a:rPr lang="en-GB" sz="2000" dirty="0" smtClean="0"/>
              <a:t>In </a:t>
            </a:r>
            <a:r>
              <a:rPr lang="en-GB" sz="2000" dirty="0"/>
              <a:t>spite of plenty of precipitation on its spacious limestone terrains, there is a lack of surface water and abundance of ground water. That is why on relatively small distance we have both richness and lack of water, as almost nowhere in the world. </a:t>
            </a:r>
          </a:p>
        </p:txBody>
      </p:sp>
    </p:spTree>
    <p:extLst>
      <p:ext uri="{BB962C8B-B14F-4D97-AF65-F5344CB8AC3E}">
        <p14:creationId xmlns:p14="http://schemas.microsoft.com/office/powerpoint/2010/main" val="141372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7729" y="438460"/>
            <a:ext cx="4816541" cy="5834765"/>
          </a:xfrm>
          <a:prstGeom prst="rect">
            <a:avLst/>
          </a:prstGeom>
        </p:spPr>
      </p:pic>
      <p:pic>
        <p:nvPicPr>
          <p:cNvPr id="2" name="Picture 1"/>
          <p:cNvPicPr>
            <a:picLocks noChangeAspect="1"/>
          </p:cNvPicPr>
          <p:nvPr/>
        </p:nvPicPr>
        <p:blipFill>
          <a:blip r:embed="rId7"/>
          <a:stretch>
            <a:fillRect/>
          </a:stretch>
        </p:blipFill>
        <p:spPr>
          <a:xfrm>
            <a:off x="304800" y="2286000"/>
            <a:ext cx="3115267" cy="1752600"/>
          </a:xfrm>
          <a:prstGeom prst="rect">
            <a:avLst/>
          </a:prstGeom>
        </p:spPr>
      </p:pic>
      <p:sp>
        <p:nvSpPr>
          <p:cNvPr id="5" name="Rectangle 4"/>
          <p:cNvSpPr/>
          <p:nvPr/>
        </p:nvSpPr>
        <p:spPr>
          <a:xfrm>
            <a:off x="9650" y="4189136"/>
            <a:ext cx="3705566" cy="369332"/>
          </a:xfrm>
          <a:prstGeom prst="rect">
            <a:avLst/>
          </a:prstGeom>
        </p:spPr>
        <p:txBody>
          <a:bodyPr wrap="none">
            <a:spAutoFit/>
          </a:bodyPr>
          <a:lstStyle/>
          <a:p>
            <a:r>
              <a:rPr lang="en-GB" dirty="0"/>
              <a:t>over 4500 mm of precipitate annually</a:t>
            </a:r>
          </a:p>
        </p:txBody>
      </p:sp>
      <p:sp>
        <p:nvSpPr>
          <p:cNvPr id="9" name="Rectangle 8"/>
          <p:cNvSpPr/>
          <p:nvPr/>
        </p:nvSpPr>
        <p:spPr>
          <a:xfrm>
            <a:off x="266882" y="1841400"/>
            <a:ext cx="862737" cy="369332"/>
          </a:xfrm>
          <a:prstGeom prst="rect">
            <a:avLst/>
          </a:prstGeom>
        </p:spPr>
        <p:txBody>
          <a:bodyPr wrap="none">
            <a:spAutoFit/>
          </a:bodyPr>
          <a:lstStyle/>
          <a:p>
            <a:r>
              <a:rPr lang="sr-Latn-RS" dirty="0" smtClean="0"/>
              <a:t>Crkvice</a:t>
            </a:r>
            <a:endParaRPr lang="en-GB" dirty="0"/>
          </a:p>
        </p:txBody>
      </p:sp>
    </p:spTree>
    <p:extLst>
      <p:ext uri="{BB962C8B-B14F-4D97-AF65-F5344CB8AC3E}">
        <p14:creationId xmlns:p14="http://schemas.microsoft.com/office/powerpoint/2010/main" val="2585104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Rectangle 1"/>
          <p:cNvSpPr/>
          <p:nvPr/>
        </p:nvSpPr>
        <p:spPr>
          <a:xfrm>
            <a:off x="773442" y="2071703"/>
            <a:ext cx="8909804" cy="400110"/>
          </a:xfrm>
          <a:prstGeom prst="rect">
            <a:avLst/>
          </a:prstGeom>
        </p:spPr>
        <p:txBody>
          <a:bodyPr wrap="square">
            <a:spAutoFit/>
          </a:bodyPr>
          <a:lstStyle/>
          <a:p>
            <a:r>
              <a:rPr lang="en-GB" sz="2000" dirty="0">
                <a:solidFill>
                  <a:srgbClr val="313437"/>
                </a:solidFill>
                <a:latin typeface="Open Sans"/>
              </a:rPr>
              <a:t>Protecting water as a vulnerable </a:t>
            </a:r>
            <a:r>
              <a:rPr lang="en-GB" sz="2000" dirty="0" smtClean="0">
                <a:solidFill>
                  <a:srgbClr val="313437"/>
                </a:solidFill>
                <a:latin typeface="Open Sans"/>
              </a:rPr>
              <a:t>resource</a:t>
            </a:r>
            <a:r>
              <a:rPr lang="sr-Latn-RS" sz="2000" dirty="0" smtClean="0">
                <a:solidFill>
                  <a:srgbClr val="313437"/>
                </a:solidFill>
                <a:latin typeface="Open Sans"/>
              </a:rPr>
              <a:t>, groundwater resources</a:t>
            </a:r>
            <a:endParaRPr lang="en-GB" sz="2000" b="0" i="0" dirty="0">
              <a:solidFill>
                <a:srgbClr val="313437"/>
              </a:solidFill>
              <a:effectLst/>
              <a:latin typeface="Open Sans"/>
            </a:endParaRPr>
          </a:p>
        </p:txBody>
      </p:sp>
      <p:sp>
        <p:nvSpPr>
          <p:cNvPr id="3" name="Rectangle 2"/>
          <p:cNvSpPr/>
          <p:nvPr/>
        </p:nvSpPr>
        <p:spPr>
          <a:xfrm>
            <a:off x="812367" y="2702398"/>
            <a:ext cx="7467600" cy="707886"/>
          </a:xfrm>
          <a:prstGeom prst="rect">
            <a:avLst/>
          </a:prstGeom>
        </p:spPr>
        <p:txBody>
          <a:bodyPr wrap="square">
            <a:spAutoFit/>
          </a:bodyPr>
          <a:lstStyle/>
          <a:p>
            <a:r>
              <a:rPr lang="sr-Latn-RS" sz="2000" dirty="0" smtClean="0">
                <a:solidFill>
                  <a:srgbClr val="313437"/>
                </a:solidFill>
                <a:latin typeface="Open Sans"/>
              </a:rPr>
              <a:t>I</a:t>
            </a:r>
            <a:r>
              <a:rPr lang="en-GB" sz="2000" dirty="0" smtClean="0">
                <a:solidFill>
                  <a:srgbClr val="313437"/>
                </a:solidFill>
                <a:latin typeface="Open Sans"/>
              </a:rPr>
              <a:t>ncreasing </a:t>
            </a:r>
            <a:r>
              <a:rPr lang="en-GB" sz="2000" dirty="0">
                <a:solidFill>
                  <a:srgbClr val="313437"/>
                </a:solidFill>
                <a:latin typeface="Open Sans"/>
              </a:rPr>
              <a:t>the public understanding of the water </a:t>
            </a:r>
            <a:r>
              <a:rPr lang="en-GB" sz="2000" dirty="0" smtClean="0">
                <a:solidFill>
                  <a:srgbClr val="313437"/>
                </a:solidFill>
                <a:latin typeface="Open Sans"/>
              </a:rPr>
              <a:t>sector</a:t>
            </a:r>
            <a:r>
              <a:rPr lang="sr-Latn-RS" sz="2000" dirty="0" smtClean="0">
                <a:solidFill>
                  <a:srgbClr val="313437"/>
                </a:solidFill>
                <a:latin typeface="Open Sans"/>
              </a:rPr>
              <a:t>, hydro power using</a:t>
            </a:r>
            <a:endParaRPr lang="en-GB" sz="2000" b="0" i="0" dirty="0">
              <a:solidFill>
                <a:srgbClr val="313437"/>
              </a:solidFill>
              <a:effectLst/>
              <a:latin typeface="Open Sans"/>
            </a:endParaRPr>
          </a:p>
        </p:txBody>
      </p:sp>
      <p:sp>
        <p:nvSpPr>
          <p:cNvPr id="5" name="Rectangle 4"/>
          <p:cNvSpPr/>
          <p:nvPr/>
        </p:nvSpPr>
        <p:spPr>
          <a:xfrm>
            <a:off x="793251" y="3518724"/>
            <a:ext cx="5917663" cy="400110"/>
          </a:xfrm>
          <a:prstGeom prst="rect">
            <a:avLst/>
          </a:prstGeom>
        </p:spPr>
        <p:txBody>
          <a:bodyPr wrap="square">
            <a:spAutoFit/>
          </a:bodyPr>
          <a:lstStyle/>
          <a:p>
            <a:r>
              <a:rPr lang="sr-Latn-RS" sz="2000" dirty="0" smtClean="0">
                <a:solidFill>
                  <a:srgbClr val="313437"/>
                </a:solidFill>
                <a:latin typeface="Open Sans"/>
              </a:rPr>
              <a:t>G</a:t>
            </a:r>
            <a:r>
              <a:rPr lang="en-GB" sz="2000" dirty="0" smtClean="0">
                <a:solidFill>
                  <a:srgbClr val="313437"/>
                </a:solidFill>
                <a:latin typeface="Open Sans"/>
              </a:rPr>
              <a:t>rowing </a:t>
            </a:r>
            <a:r>
              <a:rPr lang="en-GB" sz="2000" dirty="0">
                <a:solidFill>
                  <a:srgbClr val="313437"/>
                </a:solidFill>
                <a:latin typeface="Open Sans"/>
              </a:rPr>
              <a:t>impact of climate change on water</a:t>
            </a:r>
            <a:endParaRPr lang="en-GB" sz="2000" b="0" i="0" dirty="0">
              <a:solidFill>
                <a:srgbClr val="313437"/>
              </a:solidFill>
              <a:effectLst/>
              <a:latin typeface="Open Sans"/>
            </a:endParaRPr>
          </a:p>
        </p:txBody>
      </p:sp>
      <p:sp>
        <p:nvSpPr>
          <p:cNvPr id="12" name="Rectangle 11"/>
          <p:cNvSpPr/>
          <p:nvPr/>
        </p:nvSpPr>
        <p:spPr>
          <a:xfrm>
            <a:off x="796663" y="4075767"/>
            <a:ext cx="6977397" cy="400110"/>
          </a:xfrm>
          <a:prstGeom prst="rect">
            <a:avLst/>
          </a:prstGeom>
        </p:spPr>
        <p:txBody>
          <a:bodyPr wrap="square">
            <a:spAutoFit/>
          </a:bodyPr>
          <a:lstStyle/>
          <a:p>
            <a:r>
              <a:rPr lang="en-GB" sz="2000" dirty="0">
                <a:solidFill>
                  <a:srgbClr val="313437"/>
                </a:solidFill>
                <a:latin typeface="Open Sans"/>
              </a:rPr>
              <a:t>Increasing the resource efficiency in the water sector</a:t>
            </a:r>
            <a:endParaRPr lang="en-GB" sz="2000" b="0" i="0" dirty="0">
              <a:solidFill>
                <a:srgbClr val="313437"/>
              </a:solidFill>
              <a:effectLst/>
              <a:latin typeface="Open Sans"/>
            </a:endParaRPr>
          </a:p>
        </p:txBody>
      </p:sp>
      <p:sp>
        <p:nvSpPr>
          <p:cNvPr id="13" name="Rectangle 12"/>
          <p:cNvSpPr/>
          <p:nvPr/>
        </p:nvSpPr>
        <p:spPr>
          <a:xfrm>
            <a:off x="793251" y="4632811"/>
            <a:ext cx="5435720" cy="400110"/>
          </a:xfrm>
          <a:prstGeom prst="rect">
            <a:avLst/>
          </a:prstGeom>
        </p:spPr>
        <p:txBody>
          <a:bodyPr wrap="square">
            <a:spAutoFit/>
          </a:bodyPr>
          <a:lstStyle/>
          <a:p>
            <a:r>
              <a:rPr lang="en-GB" sz="2000" dirty="0">
                <a:solidFill>
                  <a:srgbClr val="313437"/>
                </a:solidFill>
                <a:latin typeface="Open Sans"/>
              </a:rPr>
              <a:t>Setting the right price for water services</a:t>
            </a:r>
            <a:endParaRPr lang="en-GB" sz="2000" b="0" i="0" dirty="0">
              <a:solidFill>
                <a:srgbClr val="313437"/>
              </a:solidFill>
              <a:effectLst/>
              <a:latin typeface="Open Sans"/>
            </a:endParaRPr>
          </a:p>
        </p:txBody>
      </p:sp>
      <p:sp>
        <p:nvSpPr>
          <p:cNvPr id="14" name="Rectangle 13"/>
          <p:cNvSpPr/>
          <p:nvPr/>
        </p:nvSpPr>
        <p:spPr>
          <a:xfrm>
            <a:off x="804149" y="5258038"/>
            <a:ext cx="7397045" cy="400110"/>
          </a:xfrm>
          <a:prstGeom prst="rect">
            <a:avLst/>
          </a:prstGeom>
        </p:spPr>
        <p:txBody>
          <a:bodyPr wrap="square">
            <a:spAutoFit/>
          </a:bodyPr>
          <a:lstStyle/>
          <a:p>
            <a:r>
              <a:rPr lang="en-GB" sz="2000" dirty="0">
                <a:solidFill>
                  <a:srgbClr val="313437"/>
                </a:solidFill>
                <a:latin typeface="Open Sans"/>
              </a:rPr>
              <a:t>Managing long term assets in a fast changing environment</a:t>
            </a:r>
            <a:endParaRPr lang="en-GB" sz="2000" b="0" i="0" dirty="0">
              <a:solidFill>
                <a:srgbClr val="313437"/>
              </a:solidFill>
              <a:effectLst/>
              <a:latin typeface="Open Sans"/>
            </a:endParaRPr>
          </a:p>
        </p:txBody>
      </p:sp>
      <p:sp>
        <p:nvSpPr>
          <p:cNvPr id="15" name="Rectangle 14"/>
          <p:cNvSpPr/>
          <p:nvPr/>
        </p:nvSpPr>
        <p:spPr>
          <a:xfrm>
            <a:off x="1048415" y="840050"/>
            <a:ext cx="6995505" cy="707886"/>
          </a:xfrm>
          <a:prstGeom prst="rect">
            <a:avLst/>
          </a:prstGeom>
        </p:spPr>
        <p:txBody>
          <a:bodyPr wrap="none">
            <a:spAutoFit/>
          </a:bodyPr>
          <a:lstStyle/>
          <a:p>
            <a:r>
              <a:rPr lang="en-GB" sz="4000" dirty="0" smtClean="0">
                <a:latin typeface="+mj-lt"/>
                <a:ea typeface="+mj-ea"/>
                <a:cs typeface="+mj-cs"/>
              </a:rPr>
              <a:t>Identify</a:t>
            </a:r>
            <a:r>
              <a:rPr lang="en-GB" dirty="0" smtClean="0">
                <a:solidFill>
                  <a:srgbClr val="313437"/>
                </a:solidFill>
                <a:latin typeface="Open Sans"/>
              </a:rPr>
              <a:t> </a:t>
            </a:r>
            <a:r>
              <a:rPr lang="en-GB" sz="4000" dirty="0" smtClean="0">
                <a:latin typeface="+mj-lt"/>
                <a:ea typeface="+mj-ea"/>
                <a:cs typeface="+mj-cs"/>
              </a:rPr>
              <a:t>problems and challenges</a:t>
            </a:r>
            <a:endParaRPr lang="en-GB" sz="4000" dirty="0">
              <a:latin typeface="+mj-lt"/>
              <a:ea typeface="+mj-ea"/>
              <a:cs typeface="+mj-cs"/>
            </a:endParaRPr>
          </a:p>
        </p:txBody>
      </p:sp>
    </p:spTree>
    <p:extLst>
      <p:ext uri="{BB962C8B-B14F-4D97-AF65-F5344CB8AC3E}">
        <p14:creationId xmlns:p14="http://schemas.microsoft.com/office/powerpoint/2010/main" val="4026782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7585" y="681378"/>
            <a:ext cx="8229600" cy="1143000"/>
          </a:xfrm>
        </p:spPr>
        <p:txBody>
          <a:bodyPr>
            <a:normAutofit fontScale="90000"/>
          </a:bodyPr>
          <a:lstStyle/>
          <a:p>
            <a:r>
              <a:rPr lang="en-GB" dirty="0"/>
              <a:t>Policy, Strategic Planning and Legal Framework</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Rectangle 4"/>
          <p:cNvSpPr/>
          <p:nvPr/>
        </p:nvSpPr>
        <p:spPr>
          <a:xfrm>
            <a:off x="638585" y="1875520"/>
            <a:ext cx="7848600" cy="646331"/>
          </a:xfrm>
          <a:prstGeom prst="rect">
            <a:avLst/>
          </a:prstGeom>
        </p:spPr>
        <p:txBody>
          <a:bodyPr wrap="square">
            <a:spAutoFit/>
          </a:bodyPr>
          <a:lstStyle/>
          <a:p>
            <a:pPr algn="just"/>
            <a:r>
              <a:rPr lang="en-GB" dirty="0"/>
              <a:t>Relevant water legislation in Montenegro consists of regulations of interior right passed by its competent authorities, related to water management</a:t>
            </a:r>
          </a:p>
        </p:txBody>
      </p:sp>
      <p:pic>
        <p:nvPicPr>
          <p:cNvPr id="2050" name="Picture 2" descr="Rezultat slika za water law monteneg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106" y="2620052"/>
            <a:ext cx="2667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rodna slika"/>
          <p:cNvPicPr>
            <a:picLocks noChangeAspect="1" noChangeArrowheads="1"/>
          </p:cNvPicPr>
          <p:nvPr/>
        </p:nvPicPr>
        <p:blipFill rotWithShape="1">
          <a:blip r:embed="rId7">
            <a:extLst>
              <a:ext uri="{28A0092B-C50C-407E-A947-70E740481C1C}">
                <a14:useLocalDpi xmlns:a14="http://schemas.microsoft.com/office/drawing/2010/main" val="0"/>
              </a:ext>
            </a:extLst>
          </a:blip>
          <a:srcRect t="16203" b="17797"/>
          <a:stretch/>
        </p:blipFill>
        <p:spPr bwMode="auto">
          <a:xfrm>
            <a:off x="674187" y="2568272"/>
            <a:ext cx="2376054" cy="15681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7585" y="4199394"/>
            <a:ext cx="8214469" cy="2166875"/>
          </a:xfrm>
          <a:prstGeom prst="rect">
            <a:avLst/>
          </a:prstGeom>
        </p:spPr>
        <p:txBody>
          <a:bodyPr wrap="square">
            <a:spAutoFit/>
          </a:bodyPr>
          <a:lstStyle/>
          <a:p>
            <a:pPr indent="228600" algn="just">
              <a:lnSpc>
                <a:spcPct val="107000"/>
              </a:lnSpc>
              <a:spcBef>
                <a:spcPts val="1200"/>
              </a:spcBef>
              <a:spcAft>
                <a:spcPts val="800"/>
              </a:spcAft>
            </a:pPr>
            <a:r>
              <a:rPr lang="en-US" dirty="0">
                <a:latin typeface="Calibri Light" panose="020F0302020204030204" pitchFamily="34" charset="0"/>
                <a:ea typeface="Calibri" panose="020F0502020204030204" pitchFamily="34" charset="0"/>
                <a:cs typeface="Calibri Light" panose="020F0302020204030204" pitchFamily="34" charset="0"/>
              </a:rPr>
              <a:t>The </a:t>
            </a:r>
            <a:r>
              <a:rPr lang="en-US" b="1" dirty="0">
                <a:latin typeface="Calibri Light" panose="020F0302020204030204" pitchFamily="34" charset="0"/>
                <a:ea typeface="Calibri" panose="020F0502020204030204" pitchFamily="34" charset="0"/>
                <a:cs typeface="Calibri Light" panose="020F0302020204030204" pitchFamily="34" charset="0"/>
              </a:rPr>
              <a:t>Ministry of Agriculture and Rural Development </a:t>
            </a:r>
            <a:r>
              <a:rPr lang="en-US" dirty="0">
                <a:latin typeface="Calibri Light" panose="020F0302020204030204" pitchFamily="34" charset="0"/>
                <a:ea typeface="Calibri" panose="020F0502020204030204" pitchFamily="34" charset="0"/>
                <a:cs typeface="Calibri Light" panose="020F0302020204030204" pitchFamily="34" charset="0"/>
              </a:rPr>
              <a:t>is the main body responsible for development of water policy. It has a functional unit named the </a:t>
            </a:r>
            <a:r>
              <a:rPr lang="en-US" b="1" dirty="0">
                <a:latin typeface="Calibri Light" panose="020F0302020204030204" pitchFamily="34" charset="0"/>
                <a:ea typeface="Calibri" panose="020F0502020204030204" pitchFamily="34" charset="0"/>
                <a:cs typeface="Calibri Light" panose="020F0302020204030204" pitchFamily="34" charset="0"/>
              </a:rPr>
              <a:t>Water Administration </a:t>
            </a:r>
            <a:r>
              <a:rPr lang="en-US" dirty="0">
                <a:latin typeface="Calibri Light" panose="020F0302020204030204" pitchFamily="34" charset="0"/>
                <a:ea typeface="Calibri" panose="020F0502020204030204" pitchFamily="34" charset="0"/>
                <a:cs typeface="Calibri Light" panose="020F0302020204030204" pitchFamily="34" charset="0"/>
              </a:rPr>
              <a:t>that is responsible for implementation of water legislation, including </a:t>
            </a:r>
            <a:r>
              <a:rPr lang="en-US" b="1" dirty="0">
                <a:latin typeface="Calibri Light" panose="020F0302020204030204" pitchFamily="34" charset="0"/>
                <a:ea typeface="Calibri" panose="020F0502020204030204" pitchFamily="34" charset="0"/>
                <a:cs typeface="Calibri Light" panose="020F0302020204030204" pitchFamily="34" charset="0"/>
              </a:rPr>
              <a:t>management of water infrastructure, protection from the harmful effects of water, protection of water from pollution, establishment and maintenance of a water information system, delimitation of water resources and water permitting</a:t>
            </a:r>
            <a:r>
              <a:rPr lang="en-US" dirty="0">
                <a:latin typeface="Calibri Light" panose="020F0302020204030204" pitchFamily="34" charset="0"/>
                <a:ea typeface="Calibri" panose="020F0502020204030204" pitchFamily="34" charset="0"/>
                <a:cs typeface="Calibri Light" panose="020F0302020204030204" pitchFamily="34" charset="0"/>
              </a:rPr>
              <a:t> (both water use and effluent discharge). </a:t>
            </a:r>
            <a:endParaRPr lang="en-GB"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55499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228600" y="818398"/>
            <a:ext cx="8458200" cy="5552289"/>
          </a:xfrm>
          <a:prstGeom prst="rect">
            <a:avLst/>
          </a:prstGeom>
        </p:spPr>
        <p:txBody>
          <a:bodyPr wrap="square">
            <a:spAutoFit/>
          </a:bodyPr>
          <a:lstStyle/>
          <a:p>
            <a:pPr indent="228600" algn="just">
              <a:lnSpc>
                <a:spcPct val="107000"/>
              </a:lnSpc>
              <a:spcBef>
                <a:spcPts val="1200"/>
              </a:spcBef>
            </a:pPr>
            <a:r>
              <a:rPr lang="en-US" b="1" dirty="0">
                <a:latin typeface="Calibri Light" panose="020F0302020204030204" pitchFamily="34" charset="0"/>
                <a:ea typeface="Calibri" panose="020F0502020204030204" pitchFamily="34" charset="0"/>
                <a:cs typeface="Calibri Light" panose="020F0302020204030204" pitchFamily="34" charset="0"/>
              </a:rPr>
              <a:t>The Ministry of Sustainable Development and Tourism </a:t>
            </a:r>
            <a:r>
              <a:rPr lang="en-US" dirty="0">
                <a:latin typeface="Calibri Light" panose="020F0302020204030204" pitchFamily="34" charset="0"/>
                <a:ea typeface="Calibri" panose="020F0502020204030204" pitchFamily="34" charset="0"/>
                <a:cs typeface="Calibri Light" panose="020F0302020204030204" pitchFamily="34" charset="0"/>
              </a:rPr>
              <a:t>is responsible for environmental policy, and encompasses the </a:t>
            </a:r>
            <a:r>
              <a:rPr lang="en-US" b="1" dirty="0">
                <a:latin typeface="Calibri Light" panose="020F0302020204030204" pitchFamily="34" charset="0"/>
                <a:ea typeface="Calibri" panose="020F0502020204030204" pitchFamily="34" charset="0"/>
                <a:cs typeface="Calibri Light" panose="020F0302020204030204" pitchFamily="34" charset="0"/>
              </a:rPr>
              <a:t>Directorate of Waste Management and Communal Development</a:t>
            </a:r>
            <a:r>
              <a:rPr lang="en-US" dirty="0">
                <a:latin typeface="Calibri Light" panose="020F0302020204030204" pitchFamily="34" charset="0"/>
                <a:ea typeface="Calibri" panose="020F0502020204030204" pitchFamily="34" charset="0"/>
                <a:cs typeface="Calibri Light" panose="020F0302020204030204" pitchFamily="34" charset="0"/>
              </a:rPr>
              <a:t> that is responsible for proposing, tracking and directing policies in the area </a:t>
            </a:r>
            <a:r>
              <a:rPr lang="en-US" dirty="0" smtClean="0">
                <a:latin typeface="Calibri Light" panose="020F0302020204030204" pitchFamily="34" charset="0"/>
                <a:ea typeface="Calibri" panose="020F0502020204030204" pitchFamily="34" charset="0"/>
                <a:cs typeface="Calibri Light" panose="020F0302020204030204" pitchFamily="34" charset="0"/>
              </a:rPr>
              <a:t>of </a:t>
            </a:r>
            <a:r>
              <a:rPr lang="en-US" dirty="0">
                <a:latin typeface="Calibri Light" panose="020F0302020204030204" pitchFamily="34" charset="0"/>
                <a:ea typeface="Calibri" panose="020F0502020204030204" pitchFamily="34" charset="0"/>
                <a:cs typeface="Calibri Light" panose="020F0302020204030204" pitchFamily="34" charset="0"/>
              </a:rPr>
              <a:t>plans and programmes related to </a:t>
            </a:r>
            <a:r>
              <a:rPr lang="en-US" b="1" dirty="0">
                <a:latin typeface="Calibri Light" panose="020F0302020204030204" pitchFamily="34" charset="0"/>
                <a:ea typeface="Calibri" panose="020F0502020204030204" pitchFamily="34" charset="0"/>
                <a:cs typeface="Calibri Light" panose="020F0302020204030204" pitchFamily="34" charset="0"/>
              </a:rPr>
              <a:t>urban water supply and wastewater treatment</a:t>
            </a:r>
            <a:r>
              <a:rPr lang="en-US" dirty="0">
                <a:latin typeface="Calibri Light" panose="020F0302020204030204" pitchFamily="34" charset="0"/>
                <a:ea typeface="Calibri" panose="020F0502020204030204" pitchFamily="34" charset="0"/>
                <a:cs typeface="Calibri Light" panose="020F0302020204030204" pitchFamily="34" charset="0"/>
              </a:rPr>
              <a:t>, and monitoring the implementation of the adopted long-term development plans and action plans.  </a:t>
            </a:r>
            <a:endParaRPr lang="sr-Latn-RS" dirty="0" smtClean="0">
              <a:latin typeface="Calibri Light" panose="020F0302020204030204" pitchFamily="34" charset="0"/>
              <a:ea typeface="Calibri" panose="020F0502020204030204" pitchFamily="34" charset="0"/>
              <a:cs typeface="Calibri Light" panose="020F0302020204030204" pitchFamily="34" charset="0"/>
            </a:endParaRPr>
          </a:p>
          <a:p>
            <a:pPr indent="228600" algn="just">
              <a:lnSpc>
                <a:spcPct val="107000"/>
              </a:lnSpc>
              <a:spcBef>
                <a:spcPts val="1200"/>
              </a:spcBef>
            </a:pPr>
            <a:r>
              <a:rPr lang="en-US" b="1" dirty="0" smtClean="0">
                <a:latin typeface="Calibri Light" panose="020F0302020204030204" pitchFamily="34" charset="0"/>
                <a:ea typeface="Calibri" panose="020F0502020204030204" pitchFamily="34" charset="0"/>
                <a:cs typeface="Calibri Light" panose="020F0302020204030204" pitchFamily="34" charset="0"/>
              </a:rPr>
              <a:t>The </a:t>
            </a:r>
            <a:r>
              <a:rPr lang="en-US" b="1" dirty="0">
                <a:latin typeface="Calibri Light" panose="020F0302020204030204" pitchFamily="34" charset="0"/>
                <a:ea typeface="Calibri" panose="020F0502020204030204" pitchFamily="34" charset="0"/>
                <a:cs typeface="Calibri Light" panose="020F0302020204030204" pitchFamily="34" charset="0"/>
              </a:rPr>
              <a:t>Public Health Institute </a:t>
            </a:r>
            <a:r>
              <a:rPr lang="en-US" dirty="0">
                <a:latin typeface="Calibri Light" panose="020F0302020204030204" pitchFamily="34" charset="0"/>
                <a:ea typeface="Calibri" panose="020F0502020204030204" pitchFamily="34" charset="0"/>
                <a:cs typeface="Calibri Light" panose="020F0302020204030204" pitchFamily="34" charset="0"/>
              </a:rPr>
              <a:t>under the Ministry of Health is responsible for the </a:t>
            </a:r>
            <a:r>
              <a:rPr lang="en-US" b="1" dirty="0">
                <a:latin typeface="Calibri Light" panose="020F0302020204030204" pitchFamily="34" charset="0"/>
                <a:ea typeface="Calibri" panose="020F0502020204030204" pitchFamily="34" charset="0"/>
                <a:cs typeface="Calibri Light" panose="020F0302020204030204" pitchFamily="34" charset="0"/>
              </a:rPr>
              <a:t>quality control of drinking water </a:t>
            </a:r>
            <a:r>
              <a:rPr lang="en-US" dirty="0">
                <a:latin typeface="Calibri Light" panose="020F0302020204030204" pitchFamily="34" charset="0"/>
                <a:ea typeface="Calibri" panose="020F0502020204030204" pitchFamily="34" charset="0"/>
                <a:cs typeface="Calibri Light" panose="020F0302020204030204" pitchFamily="34" charset="0"/>
              </a:rPr>
              <a:t>in terms of human health and safety, including the </a:t>
            </a:r>
            <a:r>
              <a:rPr lang="en-US" b="1" dirty="0">
                <a:latin typeface="Calibri Light" panose="020F0302020204030204" pitchFamily="34" charset="0"/>
                <a:ea typeface="Calibri" panose="020F0502020204030204" pitchFamily="34" charset="0"/>
                <a:cs typeface="Calibri Light" panose="020F0302020204030204" pitchFamily="34" charset="0"/>
              </a:rPr>
              <a:t>quality of surface water and bathing waters. </a:t>
            </a:r>
            <a:endParaRPr lang="sr-Latn-RS" b="1" dirty="0" smtClean="0">
              <a:latin typeface="Calibri Light" panose="020F0302020204030204" pitchFamily="34" charset="0"/>
              <a:ea typeface="Calibri" panose="020F0502020204030204" pitchFamily="34" charset="0"/>
              <a:cs typeface="Calibri Light" panose="020F0302020204030204" pitchFamily="34" charset="0"/>
            </a:endParaRPr>
          </a:p>
          <a:p>
            <a:pPr indent="228600" algn="just">
              <a:lnSpc>
                <a:spcPct val="107000"/>
              </a:lnSpc>
              <a:spcBef>
                <a:spcPts val="1200"/>
              </a:spcBef>
            </a:pPr>
            <a:r>
              <a:rPr lang="en-US" b="1" dirty="0" smtClean="0">
                <a:latin typeface="Calibri Light" panose="020F0302020204030204" pitchFamily="34" charset="0"/>
                <a:ea typeface="Calibri" panose="020F0502020204030204" pitchFamily="34" charset="0"/>
                <a:cs typeface="Calibri Light" panose="020F0302020204030204" pitchFamily="34" charset="0"/>
              </a:rPr>
              <a:t>The </a:t>
            </a:r>
            <a:r>
              <a:rPr lang="en-US" b="1" dirty="0">
                <a:latin typeface="Calibri Light" panose="020F0302020204030204" pitchFamily="34" charset="0"/>
                <a:ea typeface="Calibri" panose="020F0502020204030204" pitchFamily="34" charset="0"/>
                <a:cs typeface="Calibri Light" panose="020F0302020204030204" pitchFamily="34" charset="0"/>
              </a:rPr>
              <a:t>Ministry of Economy </a:t>
            </a:r>
            <a:r>
              <a:rPr lang="en-US" dirty="0">
                <a:latin typeface="Calibri Light" panose="020F0302020204030204" pitchFamily="34" charset="0"/>
                <a:ea typeface="Calibri" panose="020F0502020204030204" pitchFamily="34" charset="0"/>
                <a:cs typeface="Calibri Light" panose="020F0302020204030204" pitchFamily="34" charset="0"/>
              </a:rPr>
              <a:t>is responsible </a:t>
            </a:r>
            <a:r>
              <a:rPr lang="en-US" b="1" dirty="0">
                <a:latin typeface="Calibri Light" panose="020F0302020204030204" pitchFamily="34" charset="0"/>
                <a:ea typeface="Calibri" panose="020F0502020204030204" pitchFamily="34" charset="0"/>
                <a:cs typeface="Calibri Light" panose="020F0302020204030204" pitchFamily="34" charset="0"/>
              </a:rPr>
              <a:t>for water tariffs </a:t>
            </a:r>
            <a:r>
              <a:rPr lang="en-US" dirty="0">
                <a:latin typeface="Calibri Light" panose="020F0302020204030204" pitchFamily="34" charset="0"/>
                <a:ea typeface="Calibri" panose="020F0502020204030204" pitchFamily="34" charset="0"/>
                <a:cs typeface="Calibri Light" panose="020F0302020204030204" pitchFamily="34" charset="0"/>
              </a:rPr>
              <a:t>and participates in the procedures for </a:t>
            </a:r>
            <a:r>
              <a:rPr lang="en-US" b="1" dirty="0">
                <a:latin typeface="Calibri Light" panose="020F0302020204030204" pitchFamily="34" charset="0"/>
                <a:ea typeface="Calibri" panose="020F0502020204030204" pitchFamily="34" charset="0"/>
                <a:cs typeface="Calibri Light" panose="020F0302020204030204" pitchFamily="34" charset="0"/>
              </a:rPr>
              <a:t>concession of some water rights</a:t>
            </a:r>
            <a:r>
              <a:rPr lang="en-US" dirty="0">
                <a:latin typeface="Calibri Light" panose="020F0302020204030204" pitchFamily="34" charset="0"/>
                <a:ea typeface="Calibri" panose="020F0502020204030204" pitchFamily="34" charset="0"/>
                <a:cs typeface="Calibri Light" panose="020F0302020204030204" pitchFamily="34" charset="0"/>
              </a:rPr>
              <a:t>. </a:t>
            </a:r>
            <a:endParaRPr lang="en-GB" dirty="0">
              <a:latin typeface="Calibri Light" panose="020F0302020204030204" pitchFamily="34" charset="0"/>
              <a:ea typeface="Calibri" panose="020F0502020204030204" pitchFamily="34" charset="0"/>
              <a:cs typeface="Calibri Light" panose="020F0302020204030204" pitchFamily="34" charset="0"/>
            </a:endParaRPr>
          </a:p>
          <a:p>
            <a:pPr indent="228600" algn="just">
              <a:lnSpc>
                <a:spcPct val="107000"/>
              </a:lnSpc>
              <a:spcBef>
                <a:spcPts val="1200"/>
              </a:spcBef>
              <a:spcAft>
                <a:spcPts val="800"/>
              </a:spcAft>
            </a:pPr>
            <a:r>
              <a:rPr lang="en-US" b="1" dirty="0">
                <a:latin typeface="Calibri Light" panose="020F0302020204030204" pitchFamily="34" charset="0"/>
                <a:ea typeface="Calibri" panose="020F0502020204030204" pitchFamily="34" charset="0"/>
                <a:cs typeface="Calibri Light" panose="020F0302020204030204" pitchFamily="34" charset="0"/>
              </a:rPr>
              <a:t>The Ministry of Transport and Maritime Affairs </a:t>
            </a:r>
            <a:r>
              <a:rPr lang="en-US" dirty="0">
                <a:latin typeface="Calibri Light" panose="020F0302020204030204" pitchFamily="34" charset="0"/>
                <a:ea typeface="Calibri" panose="020F0502020204030204" pitchFamily="34" charset="0"/>
                <a:cs typeface="Calibri Light" panose="020F0302020204030204" pitchFamily="34" charset="0"/>
              </a:rPr>
              <a:t>performs administrative tasks related to </a:t>
            </a:r>
            <a:r>
              <a:rPr lang="en-US" b="1" dirty="0">
                <a:latin typeface="Calibri Light" panose="020F0302020204030204" pitchFamily="34" charset="0"/>
                <a:ea typeface="Calibri" panose="020F0502020204030204" pitchFamily="34" charset="0"/>
                <a:cs typeface="Calibri Light" panose="020F0302020204030204" pitchFamily="34" charset="0"/>
              </a:rPr>
              <a:t>maritime traffic and safety</a:t>
            </a:r>
            <a:r>
              <a:rPr lang="en-US" dirty="0" smtClean="0">
                <a:latin typeface="Calibri Light" panose="020F0302020204030204" pitchFamily="34" charset="0"/>
                <a:ea typeface="Calibri" panose="020F0502020204030204" pitchFamily="34" charset="0"/>
                <a:cs typeface="Calibri Light" panose="020F0302020204030204" pitchFamily="34" charset="0"/>
              </a:rPr>
              <a:t>,, </a:t>
            </a:r>
            <a:r>
              <a:rPr lang="en-US" dirty="0">
                <a:latin typeface="Calibri Light" panose="020F0302020204030204" pitchFamily="34" charset="0"/>
                <a:ea typeface="Calibri" panose="020F0502020204030204" pitchFamily="34" charset="0"/>
                <a:cs typeface="Calibri Light" panose="020F0302020204030204" pitchFamily="34" charset="0"/>
              </a:rPr>
              <a:t>the prevention of and emergency in the event of </a:t>
            </a:r>
            <a:r>
              <a:rPr lang="en-US" b="1" dirty="0">
                <a:latin typeface="Calibri Light" panose="020F0302020204030204" pitchFamily="34" charset="0"/>
                <a:ea typeface="Calibri" panose="020F0502020204030204" pitchFamily="34" charset="0"/>
                <a:cs typeface="Calibri Light" panose="020F0302020204030204" pitchFamily="34" charset="0"/>
              </a:rPr>
              <a:t>sea pollution</a:t>
            </a:r>
            <a:r>
              <a:rPr lang="en-US" dirty="0">
                <a:latin typeface="Calibri Light" panose="020F0302020204030204" pitchFamily="34" charset="0"/>
                <a:ea typeface="Calibri" panose="020F0502020204030204" pitchFamily="34" charset="0"/>
                <a:cs typeface="Calibri Light" panose="020F0302020204030204" pitchFamily="34" charset="0"/>
              </a:rPr>
              <a:t>, and the control of dangerous goods transportation in maritime and inland navigation. </a:t>
            </a:r>
            <a:endParaRPr lang="sr-Latn-RS" dirty="0" smtClean="0">
              <a:latin typeface="Calibri Light" panose="020F0302020204030204" pitchFamily="34" charset="0"/>
              <a:ea typeface="Calibri" panose="020F0502020204030204" pitchFamily="34" charset="0"/>
              <a:cs typeface="Calibri Light" panose="020F0302020204030204" pitchFamily="34" charset="0"/>
            </a:endParaRPr>
          </a:p>
          <a:p>
            <a:pPr indent="228600" algn="just">
              <a:lnSpc>
                <a:spcPct val="107000"/>
              </a:lnSpc>
              <a:spcBef>
                <a:spcPts val="1200"/>
              </a:spcBef>
              <a:spcAft>
                <a:spcPts val="800"/>
              </a:spcAft>
            </a:pPr>
            <a:r>
              <a:rPr lang="en-US" b="1" dirty="0" smtClean="0">
                <a:latin typeface="Calibri Light" panose="020F0302020204030204" pitchFamily="34" charset="0"/>
                <a:ea typeface="Calibri" panose="020F0502020204030204" pitchFamily="34" charset="0"/>
                <a:cs typeface="Calibri Light" panose="020F0302020204030204" pitchFamily="34" charset="0"/>
              </a:rPr>
              <a:t>The </a:t>
            </a:r>
            <a:r>
              <a:rPr lang="en-US" b="1" dirty="0">
                <a:latin typeface="Calibri Light" panose="020F0302020204030204" pitchFamily="34" charset="0"/>
                <a:ea typeface="Calibri" panose="020F0502020204030204" pitchFamily="34" charset="0"/>
                <a:cs typeface="Calibri Light" panose="020F0302020204030204" pitchFamily="34" charset="0"/>
              </a:rPr>
              <a:t>Ministry of the Interior </a:t>
            </a:r>
            <a:r>
              <a:rPr lang="en-US" dirty="0">
                <a:latin typeface="Calibri Light" panose="020F0302020204030204" pitchFamily="34" charset="0"/>
                <a:ea typeface="Calibri" panose="020F0502020204030204" pitchFamily="34" charset="0"/>
                <a:cs typeface="Calibri Light" panose="020F0302020204030204" pitchFamily="34" charset="0"/>
              </a:rPr>
              <a:t>is responsible for risk management and emergency situations response, including in </a:t>
            </a:r>
            <a:r>
              <a:rPr lang="en-US" b="1" dirty="0">
                <a:latin typeface="Calibri Light" panose="020F0302020204030204" pitchFamily="34" charset="0"/>
                <a:ea typeface="Calibri" panose="020F0502020204030204" pitchFamily="34" charset="0"/>
                <a:cs typeface="Calibri Light" panose="020F0302020204030204" pitchFamily="34" charset="0"/>
              </a:rPr>
              <a:t>the event of floods</a:t>
            </a:r>
            <a:r>
              <a:rPr lang="en-US" dirty="0">
                <a:latin typeface="Calibri Light" panose="020F0302020204030204" pitchFamily="34" charset="0"/>
                <a:ea typeface="Calibri" panose="020F0502020204030204" pitchFamily="34" charset="0"/>
                <a:cs typeface="Calibri Light" panose="020F0302020204030204" pitchFamily="34" charset="0"/>
              </a:rPr>
              <a:t>. </a:t>
            </a:r>
            <a:endParaRPr lang="en-GB"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56594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1474</Words>
  <Application>Microsoft Office PowerPoint</Application>
  <PresentationFormat>On-screen Show (4:3)</PresentationFormat>
  <Paragraphs>180</Paragraphs>
  <Slides>25</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Calibri,Bold</vt:lpstr>
      <vt:lpstr>Open Sans</vt:lpstr>
      <vt:lpstr>Times New Roman</vt:lpstr>
      <vt:lpstr>Office Theme</vt:lpstr>
      <vt:lpstr>Document</vt:lpstr>
      <vt:lpstr>PowerPoint Presentation</vt:lpstr>
      <vt:lpstr>INTRODUCTION </vt:lpstr>
      <vt:lpstr>PowerPoint Presentation</vt:lpstr>
      <vt:lpstr>PowerPoint Presentation</vt:lpstr>
      <vt:lpstr>PowerPoint Presentation</vt:lpstr>
      <vt:lpstr>PowerPoint Presentation</vt:lpstr>
      <vt:lpstr>PowerPoint Presentation</vt:lpstr>
      <vt:lpstr>Policy, Strategic Planning and Legal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PC</cp:lastModifiedBy>
  <cp:revision>38</cp:revision>
  <dcterms:created xsi:type="dcterms:W3CDTF">2006-08-16T00:00:00Z</dcterms:created>
  <dcterms:modified xsi:type="dcterms:W3CDTF">2019-05-06T16:40:33Z</dcterms:modified>
</cp:coreProperties>
</file>